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2236-2696-4AC4-979C-CB93AA4525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Treaty of Versailles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E3D80-F738-4E57-B30A-4E4205542D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2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3BB05-6E4F-4DDB-9CB0-D159A260C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/>
              <a:t>Armistice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9717C-70C6-4290-BB8E-206F72794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991" y="1174448"/>
            <a:ext cx="5177010" cy="554762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War officially ends on November 11, 1918</a:t>
            </a:r>
          </a:p>
          <a:p>
            <a:r>
              <a:rPr lang="en-US" b="1" dirty="0"/>
              <a:t>Kaiser had been informed that the military situation for Germany was hopeless in September – had a truce issued to the </a:t>
            </a:r>
            <a:r>
              <a:rPr lang="en-US" b="1"/>
              <a:t>Allied Powers</a:t>
            </a:r>
            <a:endParaRPr lang="en-US" b="1" dirty="0"/>
          </a:p>
          <a:p>
            <a:r>
              <a:rPr lang="en-US" b="1" dirty="0"/>
              <a:t>German people had grown tired of the war</a:t>
            </a:r>
          </a:p>
          <a:p>
            <a:r>
              <a:rPr lang="en-US" b="1" dirty="0"/>
              <a:t>British blockade had done its job – Germany was in a bad economic situation</a:t>
            </a:r>
          </a:p>
          <a:p>
            <a:r>
              <a:rPr lang="en-US" b="1" dirty="0"/>
              <a:t>Only military men (non-officers) felt the war could be won – no real ground had been given up</a:t>
            </a:r>
          </a:p>
        </p:txBody>
      </p:sp>
      <p:pic>
        <p:nvPicPr>
          <p:cNvPr id="1026" name="Picture 2" descr="Image result for armistice day new york city">
            <a:extLst>
              <a:ext uri="{FF2B5EF4-FFF2-40B4-BE49-F238E27FC236}">
                <a16:creationId xmlns:a16="http://schemas.microsoft.com/office/drawing/2014/main" id="{40D0B211-E05F-4AE2-A920-4A1938C51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935" y="1639764"/>
            <a:ext cx="5969316" cy="383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81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47470-3A09-4ED0-9041-393CB1007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/>
          <a:lstStyle/>
          <a:p>
            <a:r>
              <a:rPr lang="en-US" b="1" dirty="0"/>
              <a:t>Paris Peace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AFDB-0C2B-4A0E-902F-90BEF7EB9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921" y="1075316"/>
            <a:ext cx="5473571" cy="5510835"/>
          </a:xfrm>
        </p:spPr>
        <p:txBody>
          <a:bodyPr>
            <a:normAutofit/>
          </a:bodyPr>
          <a:lstStyle/>
          <a:p>
            <a:r>
              <a:rPr lang="en-US" sz="3200" b="1" dirty="0"/>
              <a:t>January 1919 – representatives of 27 Allied nations met in Paris</a:t>
            </a:r>
          </a:p>
          <a:p>
            <a:r>
              <a:rPr lang="en-US" sz="3200" b="1" dirty="0"/>
              <a:t>War was fought for territorial gains &amp; idealistic reasons</a:t>
            </a:r>
          </a:p>
          <a:p>
            <a:r>
              <a:rPr lang="en-US" sz="3200" b="1" dirty="0"/>
              <a:t>Complications soon became obvious – number of secret treaties had been made</a:t>
            </a:r>
          </a:p>
        </p:txBody>
      </p:sp>
      <p:pic>
        <p:nvPicPr>
          <p:cNvPr id="1026" name="Picture 2" descr="Image result for paris peace conference">
            <a:extLst>
              <a:ext uri="{FF2B5EF4-FFF2-40B4-BE49-F238E27FC236}">
                <a16:creationId xmlns:a16="http://schemas.microsoft.com/office/drawing/2014/main" id="{8E4136E8-D478-43B7-AB9C-E1BB6E71A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92" y="1614487"/>
            <a:ext cx="5715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F327-2C5E-438D-A3C4-CB2FB5A6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en-US" b="1" dirty="0"/>
              <a:t>The big four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73245-B9A8-49CC-94A1-E692C00F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47" y="1199163"/>
            <a:ext cx="5164653" cy="5386988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David Lloyd George – British PM – make Germany pay for the war</a:t>
            </a:r>
          </a:p>
          <a:p>
            <a:r>
              <a:rPr lang="en-US" sz="2800" b="1" dirty="0"/>
              <a:t>Georges Clemenceau – French PM – desired revenge against Germany</a:t>
            </a:r>
          </a:p>
          <a:p>
            <a:r>
              <a:rPr lang="en-US" sz="2800" b="1" dirty="0"/>
              <a:t>Woodrow Wilson – President of USA – Self-determination</a:t>
            </a:r>
          </a:p>
          <a:p>
            <a:r>
              <a:rPr lang="en-US" sz="2800" b="1" dirty="0"/>
              <a:t>Vittorio Orlando – Italian PM – took a backseat to the other three</a:t>
            </a:r>
          </a:p>
        </p:txBody>
      </p:sp>
      <p:pic>
        <p:nvPicPr>
          <p:cNvPr id="2050" name="Picture 2" descr="Image result for paris peace conference">
            <a:extLst>
              <a:ext uri="{FF2B5EF4-FFF2-40B4-BE49-F238E27FC236}">
                <a16:creationId xmlns:a16="http://schemas.microsoft.com/office/drawing/2014/main" id="{261C1A7F-71B7-4D9C-92E7-3622F3E96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1786323"/>
            <a:ext cx="5840627" cy="328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27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3890D-5121-42F2-A607-0D407BC4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en-US" b="1" dirty="0"/>
              <a:t>Wilson’s Fourteen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CAC66-33E9-4EA2-AB5E-C39B4A645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061" y="1013811"/>
            <a:ext cx="5139939" cy="5658837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Basis for peace settlement that Wilson believed justified the war</a:t>
            </a:r>
          </a:p>
          <a:p>
            <a:r>
              <a:rPr lang="en-US" sz="2800" b="1" dirty="0"/>
              <a:t>Portrayed war as being against absolutism and militarism</a:t>
            </a:r>
          </a:p>
          <a:p>
            <a:r>
              <a:rPr lang="en-US" sz="2800" b="1" dirty="0"/>
              <a:t>Spokesman for new world order based on democracy &amp; international cooperation </a:t>
            </a:r>
          </a:p>
          <a:p>
            <a:r>
              <a:rPr lang="en-US" sz="2800" b="1" dirty="0"/>
              <a:t>Soon realized the other victors were guided by more practical motives</a:t>
            </a:r>
          </a:p>
        </p:txBody>
      </p:sp>
      <p:pic>
        <p:nvPicPr>
          <p:cNvPr id="3074" name="Picture 2" descr="Image result for woodrow wilson">
            <a:extLst>
              <a:ext uri="{FF2B5EF4-FFF2-40B4-BE49-F238E27FC236}">
                <a16:creationId xmlns:a16="http://schemas.microsoft.com/office/drawing/2014/main" id="{CD009819-B896-416A-84B7-E5D29E3F4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552" y="1013811"/>
            <a:ext cx="3922756" cy="486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20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3EEB-F71A-476D-A17B-37365D43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b="1" dirty="0"/>
              <a:t>Compromises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C5416-5498-4DBF-A8E8-2E9A6FCAB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162091"/>
            <a:ext cx="4954588" cy="5522913"/>
          </a:xfrm>
        </p:spPr>
        <p:txBody>
          <a:bodyPr>
            <a:normAutofit/>
          </a:bodyPr>
          <a:lstStyle/>
          <a:p>
            <a:r>
              <a:rPr lang="en-US" sz="2800" b="1" dirty="0"/>
              <a:t>Wilson wanted a world organization to prevent future war; Lloyd George and Clemenceau wanted to punish Germany</a:t>
            </a:r>
          </a:p>
          <a:p>
            <a:r>
              <a:rPr lang="en-US" sz="2800" b="1" dirty="0"/>
              <a:t>League of Nations created, but territorial gains allowed</a:t>
            </a:r>
          </a:p>
          <a:p>
            <a:r>
              <a:rPr lang="en-US" sz="2800" b="1" dirty="0"/>
              <a:t>Rhineland buffer zone created &amp; defensive alliance made with US, GB, &amp; France</a:t>
            </a:r>
          </a:p>
        </p:txBody>
      </p:sp>
      <p:pic>
        <p:nvPicPr>
          <p:cNvPr id="4098" name="Picture 2" descr="Image result for demilitarized rhineland map">
            <a:extLst>
              <a:ext uri="{FF2B5EF4-FFF2-40B4-BE49-F238E27FC236}">
                <a16:creationId xmlns:a16="http://schemas.microsoft.com/office/drawing/2014/main" id="{EF7A19FC-435C-4EFA-B4C9-3331ED968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67" y="1326549"/>
            <a:ext cx="52006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09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05BE7-E530-4F08-ADC5-450577DD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910" y="0"/>
            <a:ext cx="9905998" cy="1478570"/>
          </a:xfrm>
        </p:spPr>
        <p:txBody>
          <a:bodyPr/>
          <a:lstStyle/>
          <a:p>
            <a:r>
              <a:rPr lang="en-US" b="1" dirty="0"/>
              <a:t>Treaty of Versailles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1E5F-E642-4CD8-8513-E2D6D1654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091" y="1026168"/>
            <a:ext cx="5037909" cy="5597054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Germany:</a:t>
            </a:r>
          </a:p>
          <a:p>
            <a:pPr lvl="1"/>
            <a:r>
              <a:rPr lang="en-US" sz="2800" b="1" dirty="0"/>
              <a:t> must accept blame for the war – War Guilt Clause</a:t>
            </a:r>
          </a:p>
          <a:p>
            <a:pPr lvl="1"/>
            <a:r>
              <a:rPr lang="en-US" sz="2800" b="1" dirty="0"/>
              <a:t>Must pay reparations for all damages</a:t>
            </a:r>
          </a:p>
          <a:p>
            <a:pPr lvl="1"/>
            <a:r>
              <a:rPr lang="en-US" sz="2800" b="1" dirty="0"/>
              <a:t>Reduce army to 100,000 men, cut back navy, eliminate air force</a:t>
            </a:r>
          </a:p>
          <a:p>
            <a:pPr lvl="1"/>
            <a:r>
              <a:rPr lang="en-US" sz="2800" b="1" dirty="0"/>
              <a:t>Gave Alsace &amp; Lorraine back to France, parts of eastern Germany went to Poland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122" name="Picture 2" descr="Image result for germany post wwi">
            <a:extLst>
              <a:ext uri="{FF2B5EF4-FFF2-40B4-BE49-F238E27FC236}">
                <a16:creationId xmlns:a16="http://schemas.microsoft.com/office/drawing/2014/main" id="{A368E9A9-F903-43CD-8B3F-27F65745D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82" y="1616123"/>
            <a:ext cx="4855926" cy="394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6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6C843-288E-4E18-91CA-EED83974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b="1" dirty="0"/>
              <a:t>Legacy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5C22C-DC62-41AB-AA68-ECBD48E5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991" y="1087953"/>
            <a:ext cx="9275333" cy="5658836"/>
          </a:xfrm>
        </p:spPr>
        <p:txBody>
          <a:bodyPr>
            <a:normAutofit/>
          </a:bodyPr>
          <a:lstStyle/>
          <a:p>
            <a:r>
              <a:rPr lang="en-US" sz="2800" b="1" dirty="0"/>
              <a:t>Map of Europe redrawn – Austria-Hungary broken up</a:t>
            </a:r>
          </a:p>
          <a:p>
            <a:r>
              <a:rPr lang="en-US" sz="2800" b="1" dirty="0"/>
              <a:t>New Nations created: Finland, Latvia, Estonia, Lithuania, Poland, Czechoslovakia</a:t>
            </a:r>
          </a:p>
          <a:p>
            <a:r>
              <a:rPr lang="en-US" sz="2800" b="1" dirty="0"/>
              <a:t>Principle of Self-Determination</a:t>
            </a:r>
          </a:p>
          <a:p>
            <a:r>
              <a:rPr lang="en-US" sz="2800" b="1" dirty="0"/>
              <a:t>Ottoman Empire also broken up</a:t>
            </a:r>
          </a:p>
          <a:p>
            <a:r>
              <a:rPr lang="en-US" sz="2800" b="1" dirty="0"/>
              <a:t>Shattered the liberal, rational society that had existed</a:t>
            </a:r>
          </a:p>
        </p:txBody>
      </p:sp>
    </p:spTree>
    <p:extLst>
      <p:ext uri="{BB962C8B-B14F-4D97-AF65-F5344CB8AC3E}">
        <p14:creationId xmlns:p14="http://schemas.microsoft.com/office/powerpoint/2010/main" val="368309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map of europe post wwi">
            <a:extLst>
              <a:ext uri="{FF2B5EF4-FFF2-40B4-BE49-F238E27FC236}">
                <a16:creationId xmlns:a16="http://schemas.microsoft.com/office/drawing/2014/main" id="{B75B4840-B928-40A3-BA6B-CF8344EB3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2" y="741405"/>
            <a:ext cx="10844856" cy="512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899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35</TotalTime>
  <Words>337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Circuit</vt:lpstr>
      <vt:lpstr>The Treaty of Versailles</vt:lpstr>
      <vt:lpstr>Armistice</vt:lpstr>
      <vt:lpstr>Paris Peace Conference</vt:lpstr>
      <vt:lpstr>The big four</vt:lpstr>
      <vt:lpstr>Wilson’s Fourteen Points</vt:lpstr>
      <vt:lpstr>Compromises</vt:lpstr>
      <vt:lpstr>Treaty of Versailles</vt:lpstr>
      <vt:lpstr>Legacy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Treaty of Versailles</dc:title>
  <dc:creator>Ryan Ferrin</dc:creator>
  <cp:lastModifiedBy>Jim Schneider</cp:lastModifiedBy>
  <cp:revision>5</cp:revision>
  <dcterms:created xsi:type="dcterms:W3CDTF">2018-03-07T13:59:19Z</dcterms:created>
  <dcterms:modified xsi:type="dcterms:W3CDTF">2018-03-19T11:56:37Z</dcterms:modified>
</cp:coreProperties>
</file>