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5" r:id="rId12"/>
    <p:sldId id="270" r:id="rId13"/>
    <p:sldId id="271" r:id="rId14"/>
    <p:sldId id="273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ACF75-B695-4BEF-B16E-8A7DEF8014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The West Between the Wars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F6B8CE99-F12A-437D-ADFB-0467376E9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833" y="745845"/>
            <a:ext cx="3858956" cy="576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919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3E631-958D-4A5F-803B-76FEEFB97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709" y="0"/>
            <a:ext cx="8534400" cy="1507067"/>
          </a:xfrm>
        </p:spPr>
        <p:txBody>
          <a:bodyPr/>
          <a:lstStyle/>
          <a:p>
            <a:r>
              <a:rPr lang="en-US" b="1" dirty="0"/>
              <a:t>Hitler Contd.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78948-B9AA-4709-9C46-0A49533BC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88" y="1229497"/>
            <a:ext cx="4950469" cy="5455508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Beer Hall Putsch – 1923 – unsuccessful uprising against the government in Munich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Writes Mein </a:t>
            </a:r>
            <a:r>
              <a:rPr lang="en-US" sz="3200" b="1" dirty="0" err="1">
                <a:solidFill>
                  <a:schemeClr val="bg1"/>
                </a:solidFill>
              </a:rPr>
              <a:t>Kampf</a:t>
            </a:r>
            <a:r>
              <a:rPr lang="en-US" sz="3200" b="1" dirty="0">
                <a:solidFill>
                  <a:schemeClr val="bg1"/>
                </a:solidFill>
              </a:rPr>
              <a:t> while in jail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Proposes a new German empire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Struck an emotional chord </a:t>
            </a:r>
          </a:p>
        </p:txBody>
      </p:sp>
      <p:pic>
        <p:nvPicPr>
          <p:cNvPr id="2050" name="Picture 2" descr="Image result for hitler giving a speech">
            <a:extLst>
              <a:ext uri="{FF2B5EF4-FFF2-40B4-BE49-F238E27FC236}">
                <a16:creationId xmlns:a16="http://schemas.microsoft.com/office/drawing/2014/main" id="{9C50C166-E5C8-447F-8ED7-80A5053BB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531" y="3043752"/>
            <a:ext cx="5144059" cy="342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ein kampf">
            <a:extLst>
              <a:ext uri="{FF2B5EF4-FFF2-40B4-BE49-F238E27FC236}">
                <a16:creationId xmlns:a16="http://schemas.microsoft.com/office/drawing/2014/main" id="{3DD0A57F-9F94-4F98-AD88-0C48164E8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748" y="72496"/>
            <a:ext cx="2226797" cy="286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586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D8EF0-631C-44FC-910D-5C58C13F6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/>
          <a:lstStyle/>
          <a:p>
            <a:r>
              <a:rPr lang="en-US" b="1" dirty="0"/>
              <a:t>The Nazi Party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A0C4C-D6DC-4291-B0D1-5BD60057E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01" y="1291281"/>
            <a:ext cx="5980199" cy="52948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Realized they had to take power through legal means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Worked endlessly to spread the party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Appealed to nationalism and militarism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Played on the fear and anger of the German people </a:t>
            </a:r>
          </a:p>
        </p:txBody>
      </p:sp>
      <p:pic>
        <p:nvPicPr>
          <p:cNvPr id="9218" name="Picture 2" descr="Image result for goebbels">
            <a:extLst>
              <a:ext uri="{FF2B5EF4-FFF2-40B4-BE49-F238E27FC236}">
                <a16:creationId xmlns:a16="http://schemas.microsoft.com/office/drawing/2014/main" id="{D6715A5B-FF85-4AF5-9564-1E168A4AC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423" y="40217"/>
            <a:ext cx="20955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hermann goering">
            <a:extLst>
              <a:ext uri="{FF2B5EF4-FFF2-40B4-BE49-F238E27FC236}">
                <a16:creationId xmlns:a16="http://schemas.microsoft.com/office/drawing/2014/main" id="{E366CFE2-796C-4622-9893-B8F308E71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616" y="3576251"/>
            <a:ext cx="20955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himmler">
            <a:extLst>
              <a:ext uri="{FF2B5EF4-FFF2-40B4-BE49-F238E27FC236}">
                <a16:creationId xmlns:a16="http://schemas.microsoft.com/office/drawing/2014/main" id="{2A21503A-98BD-48F8-83EE-D3FCF9993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281" y="40217"/>
            <a:ext cx="2095501" cy="306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age result for martin bormann">
            <a:extLst>
              <a:ext uri="{FF2B5EF4-FFF2-40B4-BE49-F238E27FC236}">
                <a16:creationId xmlns:a16="http://schemas.microsoft.com/office/drawing/2014/main" id="{A6C8A60D-747D-4EB2-858A-D2AA7E262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775" y="3461951"/>
            <a:ext cx="20955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Image result for ernst rohm">
            <a:extLst>
              <a:ext uri="{FF2B5EF4-FFF2-40B4-BE49-F238E27FC236}">
                <a16:creationId xmlns:a16="http://schemas.microsoft.com/office/drawing/2014/main" id="{6ADEFC18-560D-4F26-AA56-0FAB5FAE8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155" y="1792705"/>
            <a:ext cx="2027716" cy="285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985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7E82F-7FE6-455F-873C-F5E039746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/>
          <a:lstStyle/>
          <a:p>
            <a:r>
              <a:rPr lang="en-US" b="1" dirty="0"/>
              <a:t>Rise of the Nazi Regime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DCFE5-5849-4ABC-AA74-C974E65DB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01" y="1013255"/>
            <a:ext cx="5980199" cy="564795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By 1932 they were the largest party in the Reichstag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Hitler made Chancellor in 1933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Enabling Act – 1933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Image result for paul von hindenburg and hitler">
            <a:extLst>
              <a:ext uri="{FF2B5EF4-FFF2-40B4-BE49-F238E27FC236}">
                <a16:creationId xmlns:a16="http://schemas.microsoft.com/office/drawing/2014/main" id="{F313BDA7-4B14-4DA5-9671-A4D1239C2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53649"/>
            <a:ext cx="5980199" cy="435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215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BA690-EAD3-4A7A-A1BE-449297427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07" y="-109381"/>
            <a:ext cx="8534400" cy="1507067"/>
          </a:xfrm>
        </p:spPr>
        <p:txBody>
          <a:bodyPr/>
          <a:lstStyle/>
          <a:p>
            <a:r>
              <a:rPr lang="en-US" b="1" dirty="0"/>
              <a:t>The Nazi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51686-90BC-4D5E-92CF-A39A61234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98" y="1161536"/>
            <a:ext cx="5893702" cy="549967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Goal: Develop an Aryan racial state that would dominate Europe for generations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Public work projects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Mass marches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Rearmament programs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Social programs: Hitler Youth</a:t>
            </a:r>
          </a:p>
          <a:p>
            <a:endParaRPr lang="en-US" dirty="0"/>
          </a:p>
        </p:txBody>
      </p:sp>
      <p:pic>
        <p:nvPicPr>
          <p:cNvPr id="4098" name="Picture 2" descr="Image result for nuremberg rally">
            <a:extLst>
              <a:ext uri="{FF2B5EF4-FFF2-40B4-BE49-F238E27FC236}">
                <a16:creationId xmlns:a16="http://schemas.microsoft.com/office/drawing/2014/main" id="{80767CAA-8CBA-4FEA-BAA9-B694AD6C1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21" y="26345"/>
            <a:ext cx="2611033" cy="374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man refusing to salute at nazi rally">
            <a:extLst>
              <a:ext uri="{FF2B5EF4-FFF2-40B4-BE49-F238E27FC236}">
                <a16:creationId xmlns:a16="http://schemas.microsoft.com/office/drawing/2014/main" id="{395E4E6B-DF73-4A39-ABD6-A56AC342D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535" y="3858748"/>
            <a:ext cx="6070311" cy="280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718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5572A-A852-4CE0-AF8E-170472168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/>
          <a:lstStyle/>
          <a:p>
            <a:r>
              <a:rPr lang="en-US" b="1" dirty="0"/>
              <a:t>Night of the Long Knives &amp; Kristallnacht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31B38-C5B2-446B-8264-81E713445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44" y="1322173"/>
            <a:ext cx="6544491" cy="541317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Night of the Long Knives – 1934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A purge of Hitler’s political enemies and Nazis that he believed to be disloyal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Kristallnacht – The Night of Broken Glass – 1938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Jewish businesses, synagogues, and other public buildings are attacked and vandalized</a:t>
            </a:r>
          </a:p>
        </p:txBody>
      </p:sp>
      <p:pic>
        <p:nvPicPr>
          <p:cNvPr id="6146" name="Picture 2" descr="Image result for night of broken glass">
            <a:extLst>
              <a:ext uri="{FF2B5EF4-FFF2-40B4-BE49-F238E27FC236}">
                <a16:creationId xmlns:a16="http://schemas.microsoft.com/office/drawing/2014/main" id="{24663347-EFC8-4B9C-907B-7F9F44CAA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43" y="3334358"/>
            <a:ext cx="4104116" cy="331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night of the long knives">
            <a:extLst>
              <a:ext uri="{FF2B5EF4-FFF2-40B4-BE49-F238E27FC236}">
                <a16:creationId xmlns:a16="http://schemas.microsoft.com/office/drawing/2014/main" id="{5CF62526-5052-4232-8AB0-8FBA4ADE3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181" y="207185"/>
            <a:ext cx="45243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537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6C8E7-8A8C-491E-9642-256F8EA69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88327"/>
            <a:ext cx="8534400" cy="1507067"/>
          </a:xfrm>
        </p:spPr>
        <p:txBody>
          <a:bodyPr/>
          <a:lstStyle/>
          <a:p>
            <a:r>
              <a:rPr lang="en-US" b="1" dirty="0"/>
              <a:t>Nazi Racial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1FBC7-6C38-4FE3-8139-850D70B38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228" y="1136823"/>
            <a:ext cx="6964621" cy="5487316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Many ideas about racial superiority had been around for decades – a lot came from the United States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Jews were the main focus of the Nazis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Nuremberg Laws – 1935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</a:rPr>
              <a:t>Defined who was Jewish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</a:rPr>
              <a:t>Jews could not be German citizens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</a:rPr>
              <a:t>Stripped of civil rights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</a:rPr>
              <a:t>Forbade marriages between Jews and Germans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</a:rPr>
              <a:t>Required to wear a yellow star of David on their clothes</a:t>
            </a:r>
          </a:p>
        </p:txBody>
      </p:sp>
      <p:pic>
        <p:nvPicPr>
          <p:cNvPr id="5124" name="Picture 4" descr="Image result for star of david nazi">
            <a:extLst>
              <a:ext uri="{FF2B5EF4-FFF2-40B4-BE49-F238E27FC236}">
                <a16:creationId xmlns:a16="http://schemas.microsoft.com/office/drawing/2014/main" id="{35CD99E1-BAAB-4C55-A203-7F2EDC13E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396" y="567149"/>
            <a:ext cx="2605124" cy="235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star of david nazi">
            <a:extLst>
              <a:ext uri="{FF2B5EF4-FFF2-40B4-BE49-F238E27FC236}">
                <a16:creationId xmlns:a16="http://schemas.microsoft.com/office/drawing/2014/main" id="{142BA719-028D-4D7C-9A34-2DAEEA386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59" y="3429000"/>
            <a:ext cx="4658067" cy="262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183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E0039-611B-45B1-8910-438A3C013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50111"/>
            <a:ext cx="8534400" cy="1507067"/>
          </a:xfrm>
        </p:spPr>
        <p:txBody>
          <a:bodyPr/>
          <a:lstStyle/>
          <a:p>
            <a:r>
              <a:rPr lang="en-US" b="1" dirty="0"/>
              <a:t>Instability and Uncertainty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8BDD5-0BAF-47B7-873D-3F8BEBF47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71" y="1235676"/>
            <a:ext cx="5943129" cy="5411345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Treaty of Versailles left many nations unhappy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League of Nations was weak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Germany could not pay the reparations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Treaty of </a:t>
            </a:r>
            <a:r>
              <a:rPr lang="en-US" sz="2800" b="1" dirty="0" err="1">
                <a:solidFill>
                  <a:schemeClr val="bg1"/>
                </a:solidFill>
              </a:rPr>
              <a:t>Lucarno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Kellogg-Briand Pact</a:t>
            </a:r>
          </a:p>
          <a:p>
            <a:endParaRPr lang="en-US" dirty="0"/>
          </a:p>
        </p:txBody>
      </p:sp>
      <p:pic>
        <p:nvPicPr>
          <p:cNvPr id="1026" name="Picture 2" descr="Image result for german kids playing with marcs">
            <a:extLst>
              <a:ext uri="{FF2B5EF4-FFF2-40B4-BE49-F238E27FC236}">
                <a16:creationId xmlns:a16="http://schemas.microsoft.com/office/drawing/2014/main" id="{2EA0EB0F-4627-46E8-B959-5A7DABD91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133" y="79765"/>
            <a:ext cx="4529996" cy="334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erman hyperinflation">
            <a:extLst>
              <a:ext uri="{FF2B5EF4-FFF2-40B4-BE49-F238E27FC236}">
                <a16:creationId xmlns:a16="http://schemas.microsoft.com/office/drawing/2014/main" id="{07454392-82E0-46DD-9D14-25234AC0A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935" y="3606141"/>
            <a:ext cx="5202194" cy="299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222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98FBF-9760-44CD-BAC9-837AB3CD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88327"/>
            <a:ext cx="8534400" cy="1507067"/>
          </a:xfrm>
        </p:spPr>
        <p:txBody>
          <a:bodyPr/>
          <a:lstStyle/>
          <a:p>
            <a:r>
              <a:rPr lang="en-US" b="1" dirty="0"/>
              <a:t>the great Depression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15FED-A75B-4CC2-9529-4E2656FCC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98" y="1112109"/>
            <a:ext cx="5893702" cy="553674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U.S. loans money to Europe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Everywhere is affected, not just the US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Renewed interest in Marxist Ideas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More involvement of the government in economics</a:t>
            </a:r>
          </a:p>
          <a:p>
            <a:endParaRPr lang="en-US" dirty="0"/>
          </a:p>
        </p:txBody>
      </p:sp>
      <p:pic>
        <p:nvPicPr>
          <p:cNvPr id="1026" name="Picture 2" descr="Image result for germany in the great depression">
            <a:extLst>
              <a:ext uri="{FF2B5EF4-FFF2-40B4-BE49-F238E27FC236}">
                <a16:creationId xmlns:a16="http://schemas.microsoft.com/office/drawing/2014/main" id="{0B7DA8C1-0F68-423B-863C-7F3422BFB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2583"/>
            <a:ext cx="3466548" cy="347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ermany in the great depression">
            <a:extLst>
              <a:ext uri="{FF2B5EF4-FFF2-40B4-BE49-F238E27FC236}">
                <a16:creationId xmlns:a16="http://schemas.microsoft.com/office/drawing/2014/main" id="{95FB1F6A-93AD-476F-B380-8995DD54F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72" y="3694670"/>
            <a:ext cx="3860130" cy="295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115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8D733-A5EF-4CBB-A37E-3452D94A5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/>
          <a:lstStyle/>
          <a:p>
            <a:r>
              <a:rPr lang="en-US" b="1" dirty="0"/>
              <a:t>Rise of totalitarianism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595D2-637A-41C2-B052-008C0C226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01" y="1037969"/>
            <a:ext cx="5980199" cy="562324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Totalitarian state – government aims to control the political, economic, social, intellectual, and cultural lives of its citizens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Led by a single leader or party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Everyone is expected to be actively involved in achieving the state’s goals</a:t>
            </a:r>
          </a:p>
        </p:txBody>
      </p:sp>
      <p:pic>
        <p:nvPicPr>
          <p:cNvPr id="2050" name="Picture 2" descr="Image result for map of totalitarianism post wwi">
            <a:extLst>
              <a:ext uri="{FF2B5EF4-FFF2-40B4-BE49-F238E27FC236}">
                <a16:creationId xmlns:a16="http://schemas.microsoft.com/office/drawing/2014/main" id="{1EE9EF15-3A0F-4ACB-BF84-1F0A9F357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023" y="1237864"/>
            <a:ext cx="5671176" cy="438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447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FB323-8265-4D77-BDBA-14BC08DF0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/>
          <a:lstStyle/>
          <a:p>
            <a:r>
              <a:rPr lang="en-US" b="1" dirty="0"/>
              <a:t>Italy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A86CE-140B-472D-875F-FE553C172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01" y="1124465"/>
            <a:ext cx="5980199" cy="554818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Benito Mussolini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Led the </a:t>
            </a:r>
            <a:r>
              <a:rPr lang="en-US" sz="2800" b="1" dirty="0" err="1">
                <a:solidFill>
                  <a:schemeClr val="bg1"/>
                </a:solidFill>
              </a:rPr>
              <a:t>Fasciti</a:t>
            </a:r>
            <a:r>
              <a:rPr lang="en-US" sz="2800" b="1" dirty="0">
                <a:solidFill>
                  <a:schemeClr val="bg1"/>
                </a:solidFill>
              </a:rPr>
              <a:t> (Black Shirts)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March on Rome - 1922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1926 – outlaws all other political parties; becomes Il Duce</a:t>
            </a:r>
          </a:p>
        </p:txBody>
      </p:sp>
      <p:pic>
        <p:nvPicPr>
          <p:cNvPr id="3074" name="Picture 2" descr="Image result for mussolini">
            <a:extLst>
              <a:ext uri="{FF2B5EF4-FFF2-40B4-BE49-F238E27FC236}">
                <a16:creationId xmlns:a16="http://schemas.microsoft.com/office/drawing/2014/main" id="{E288BDDA-F781-4D3F-BAD7-0D3FA57AD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373" y="79045"/>
            <a:ext cx="2402702" cy="35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black shirts italy">
            <a:extLst>
              <a:ext uri="{FF2B5EF4-FFF2-40B4-BE49-F238E27FC236}">
                <a16:creationId xmlns:a16="http://schemas.microsoft.com/office/drawing/2014/main" id="{16B20C9E-78EC-4E4C-AEB1-0F12C5C5E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372" y="3720092"/>
            <a:ext cx="4691957" cy="298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859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44027-4C65-4C7F-B79D-1344A0E04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359" y="78316"/>
            <a:ext cx="8534400" cy="778018"/>
          </a:xfrm>
        </p:spPr>
        <p:txBody>
          <a:bodyPr/>
          <a:lstStyle/>
          <a:p>
            <a:r>
              <a:rPr lang="en-US" b="1" dirty="0"/>
              <a:t>Russia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6E1CE-3B83-4356-A36C-324FF0AE8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15" y="1149179"/>
            <a:ext cx="5955485" cy="546260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Stalin seizes control after Lenin’s death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Five Year Plans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Collectivization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098" name="Picture 2" descr="Image result for stalin">
            <a:extLst>
              <a:ext uri="{FF2B5EF4-FFF2-40B4-BE49-F238E27FC236}">
                <a16:creationId xmlns:a16="http://schemas.microsoft.com/office/drawing/2014/main" id="{6EC3C4FF-2446-4586-9B3F-BC282832A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568" y="78316"/>
            <a:ext cx="2534191" cy="345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red army ww2">
            <a:extLst>
              <a:ext uri="{FF2B5EF4-FFF2-40B4-BE49-F238E27FC236}">
                <a16:creationId xmlns:a16="http://schemas.microsoft.com/office/drawing/2014/main" id="{D5C7E0A6-640B-4834-929B-513F62A65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285" y="3646644"/>
            <a:ext cx="5791200" cy="313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72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F5BB6-D6B5-48E7-86AD-360C57F2D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-67734"/>
            <a:ext cx="8534400" cy="1507067"/>
          </a:xfrm>
        </p:spPr>
        <p:txBody>
          <a:bodyPr/>
          <a:lstStyle/>
          <a:p>
            <a:r>
              <a:rPr lang="en-US" b="1" dirty="0"/>
              <a:t>Spain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BC74C-68B5-42A0-9947-77F14CA35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85" y="963827"/>
            <a:ext cx="5918415" cy="570973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Second Republic set up – soon fails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Francisco Franco led the rebellion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1936 – Spanish Civil War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Franco backed by Germany &amp; Italy; Republic supported by Russia &amp; France</a:t>
            </a:r>
          </a:p>
        </p:txBody>
      </p:sp>
      <p:pic>
        <p:nvPicPr>
          <p:cNvPr id="5122" name="Picture 2" descr="Image result for francisco franco">
            <a:extLst>
              <a:ext uri="{FF2B5EF4-FFF2-40B4-BE49-F238E27FC236}">
                <a16:creationId xmlns:a16="http://schemas.microsoft.com/office/drawing/2014/main" id="{50292D0D-F8DC-4B32-907C-EBC94698C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528" y="0"/>
            <a:ext cx="4461260" cy="318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spanish civil war">
            <a:extLst>
              <a:ext uri="{FF2B5EF4-FFF2-40B4-BE49-F238E27FC236}">
                <a16:creationId xmlns:a16="http://schemas.microsoft.com/office/drawing/2014/main" id="{D976813B-25B1-428C-93B0-881AA333A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225" y="3336044"/>
            <a:ext cx="5265865" cy="333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597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A0867-0B51-4324-9FFF-588B50617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/>
          <a:lstStyle/>
          <a:p>
            <a:r>
              <a:rPr lang="en-US" b="1" dirty="0"/>
              <a:t>Germany – Weimar Republic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A825F-7F7F-4CBB-9BE5-1A5CEAE18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15" y="1161536"/>
            <a:ext cx="5955485" cy="551203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Established after World War I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Grew weak because of too many political parties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Ultimately failed to follow through on the promises it made</a:t>
            </a:r>
          </a:p>
        </p:txBody>
      </p:sp>
      <p:pic>
        <p:nvPicPr>
          <p:cNvPr id="7172" name="Picture 4" descr="Image result for weimar republic">
            <a:extLst>
              <a:ext uri="{FF2B5EF4-FFF2-40B4-BE49-F238E27FC236}">
                <a16:creationId xmlns:a16="http://schemas.microsoft.com/office/drawing/2014/main" id="{D9D00DE8-8AFE-4396-9B77-6E87B87F8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422" y="3692955"/>
            <a:ext cx="4967685" cy="298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paul von hindenburg">
            <a:extLst>
              <a:ext uri="{FF2B5EF4-FFF2-40B4-BE49-F238E27FC236}">
                <a16:creationId xmlns:a16="http://schemas.microsoft.com/office/drawing/2014/main" id="{B05F9D6E-63C7-4BF9-9198-401705966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778" y="89121"/>
            <a:ext cx="2637653" cy="351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388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F0666-2127-4382-BD58-12EA6E6F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/>
          <a:lstStyle/>
          <a:p>
            <a:r>
              <a:rPr lang="en-US" b="1" dirty="0"/>
              <a:t>Adolf Hitler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5FC6D-766C-4E8C-A6EA-1D8189B7C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01" y="1099752"/>
            <a:ext cx="5980199" cy="558617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Loner, angry, and stubborn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Began to develop his basic social and political ideas while living in Vienna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Extremely nationalistic – fought in the German army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Joined the German Worker’s Party – 1919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1921 – renames it the National Socialist German Worker’s Party - Nazis</a:t>
            </a:r>
          </a:p>
        </p:txBody>
      </p:sp>
      <p:pic>
        <p:nvPicPr>
          <p:cNvPr id="8194" name="Picture 2" descr="Image result for hitler">
            <a:extLst>
              <a:ext uri="{FF2B5EF4-FFF2-40B4-BE49-F238E27FC236}">
                <a16:creationId xmlns:a16="http://schemas.microsoft.com/office/drawing/2014/main" id="{51AD1659-C3BF-43A0-B733-854B57D30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377" y="161003"/>
            <a:ext cx="2453385" cy="326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hitler in the army">
            <a:extLst>
              <a:ext uri="{FF2B5EF4-FFF2-40B4-BE49-F238E27FC236}">
                <a16:creationId xmlns:a16="http://schemas.microsoft.com/office/drawing/2014/main" id="{5A3306F2-209F-4520-BD87-FA5259C6A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189" y="3578394"/>
            <a:ext cx="4613097" cy="310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30751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2948</TotalTime>
  <Words>477</Words>
  <Application>Microsoft Office PowerPoint</Application>
  <PresentationFormat>Widescreen</PresentationFormat>
  <Paragraphs>74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Century Gothic</vt:lpstr>
      <vt:lpstr>Wingdings 3</vt:lpstr>
      <vt:lpstr>Slice</vt:lpstr>
      <vt:lpstr>The West Between the Wars</vt:lpstr>
      <vt:lpstr>Instability and Uncertainty </vt:lpstr>
      <vt:lpstr>the great Depression</vt:lpstr>
      <vt:lpstr>Rise of totalitarianism</vt:lpstr>
      <vt:lpstr>Italy</vt:lpstr>
      <vt:lpstr>Russia</vt:lpstr>
      <vt:lpstr>Spain</vt:lpstr>
      <vt:lpstr>Germany – Weimar Republic</vt:lpstr>
      <vt:lpstr>Adolf Hitler</vt:lpstr>
      <vt:lpstr>Hitler Contd. </vt:lpstr>
      <vt:lpstr>The Nazi Party</vt:lpstr>
      <vt:lpstr>Rise of the Nazi Regime</vt:lpstr>
      <vt:lpstr>The Nazi State</vt:lpstr>
      <vt:lpstr>Night of the Long Knives &amp; Kristallnacht</vt:lpstr>
      <vt:lpstr>Nazi Racial Theory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West Between the Wars</dc:title>
  <dc:creator>Ryan Ferrin</dc:creator>
  <cp:lastModifiedBy>Jim Schneider</cp:lastModifiedBy>
  <cp:revision>24</cp:revision>
  <dcterms:created xsi:type="dcterms:W3CDTF">2018-03-20T15:27:15Z</dcterms:created>
  <dcterms:modified xsi:type="dcterms:W3CDTF">2018-03-26T13:38:24Z</dcterms:modified>
</cp:coreProperties>
</file>