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1" r:id="rId3"/>
    <p:sldId id="257" r:id="rId4"/>
    <p:sldId id="258" r:id="rId5"/>
    <p:sldId id="259" r:id="rId6"/>
    <p:sldId id="260" r:id="rId7"/>
    <p:sldId id="262" r:id="rId8"/>
    <p:sldId id="263" r:id="rId9"/>
    <p:sldId id="264" r:id="rId10"/>
    <p:sldId id="267" r:id="rId11"/>
    <p:sldId id="265" r:id="rId12"/>
    <p:sldId id="266" r:id="rId13"/>
    <p:sldId id="268" r:id="rId14"/>
    <p:sldId id="269" r:id="rId15"/>
    <p:sldId id="280" r:id="rId16"/>
    <p:sldId id="270" r:id="rId17"/>
    <p:sldId id="271" r:id="rId18"/>
    <p:sldId id="275" r:id="rId19"/>
    <p:sldId id="272" r:id="rId20"/>
    <p:sldId id="276" r:id="rId21"/>
    <p:sldId id="273" r:id="rId22"/>
    <p:sldId id="277" r:id="rId23"/>
    <p:sldId id="281" r:id="rId24"/>
    <p:sldId id="279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72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5/8/2018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MKvnQYFhGCc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jpeg"/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12" Type="http://schemas.openxmlformats.org/officeDocument/2006/relationships/image" Target="../media/image35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Relationship Id="rId1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A9fQPzZ1-hg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53.jpeg"/><Relationship Id="rId18" Type="http://schemas.openxmlformats.org/officeDocument/2006/relationships/image" Target="../media/image5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12" Type="http://schemas.openxmlformats.org/officeDocument/2006/relationships/image" Target="../media/image52.jpeg"/><Relationship Id="rId17" Type="http://schemas.openxmlformats.org/officeDocument/2006/relationships/image" Target="../media/image57.jpeg"/><Relationship Id="rId2" Type="http://schemas.openxmlformats.org/officeDocument/2006/relationships/image" Target="../media/image42.jpeg"/><Relationship Id="rId16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11" Type="http://schemas.openxmlformats.org/officeDocument/2006/relationships/image" Target="../media/image51.jpeg"/><Relationship Id="rId5" Type="http://schemas.openxmlformats.org/officeDocument/2006/relationships/image" Target="../media/image45.jpeg"/><Relationship Id="rId15" Type="http://schemas.openxmlformats.org/officeDocument/2006/relationships/image" Target="../media/image55.jpeg"/><Relationship Id="rId10" Type="http://schemas.openxmlformats.org/officeDocument/2006/relationships/image" Target="../media/image50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Relationship Id="rId1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13" Type="http://schemas.openxmlformats.org/officeDocument/2006/relationships/image" Target="../media/image73.jpeg"/><Relationship Id="rId3" Type="http://schemas.openxmlformats.org/officeDocument/2006/relationships/image" Target="../media/image63.jpeg"/><Relationship Id="rId7" Type="http://schemas.openxmlformats.org/officeDocument/2006/relationships/image" Target="../media/image67.png"/><Relationship Id="rId12" Type="http://schemas.openxmlformats.org/officeDocument/2006/relationships/image" Target="../media/image72.jpeg"/><Relationship Id="rId2" Type="http://schemas.openxmlformats.org/officeDocument/2006/relationships/image" Target="../media/image62.jpeg"/><Relationship Id="rId16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11" Type="http://schemas.openxmlformats.org/officeDocument/2006/relationships/image" Target="../media/image71.jpeg"/><Relationship Id="rId5" Type="http://schemas.openxmlformats.org/officeDocument/2006/relationships/image" Target="../media/image65.jpeg"/><Relationship Id="rId15" Type="http://schemas.openxmlformats.org/officeDocument/2006/relationships/image" Target="../media/image75.jpeg"/><Relationship Id="rId10" Type="http://schemas.openxmlformats.org/officeDocument/2006/relationships/image" Target="../media/image70.jpeg"/><Relationship Id="rId4" Type="http://schemas.openxmlformats.org/officeDocument/2006/relationships/image" Target="../media/image64.jpeg"/><Relationship Id="rId9" Type="http://schemas.openxmlformats.org/officeDocument/2006/relationships/image" Target="../media/image69.png"/><Relationship Id="rId14" Type="http://schemas.openxmlformats.org/officeDocument/2006/relationships/image" Target="../media/image7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13" Type="http://schemas.openxmlformats.org/officeDocument/2006/relationships/image" Target="../media/image88.jpeg"/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12" Type="http://schemas.openxmlformats.org/officeDocument/2006/relationships/image" Target="../media/image87.jpeg"/><Relationship Id="rId2" Type="http://schemas.openxmlformats.org/officeDocument/2006/relationships/image" Target="../media/image77.jpeg"/><Relationship Id="rId16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11" Type="http://schemas.openxmlformats.org/officeDocument/2006/relationships/image" Target="../media/image86.jpeg"/><Relationship Id="rId5" Type="http://schemas.openxmlformats.org/officeDocument/2006/relationships/image" Target="../media/image80.jpeg"/><Relationship Id="rId15" Type="http://schemas.openxmlformats.org/officeDocument/2006/relationships/image" Target="../media/image90.gif"/><Relationship Id="rId10" Type="http://schemas.openxmlformats.org/officeDocument/2006/relationships/image" Target="../media/image85.jpeg"/><Relationship Id="rId4" Type="http://schemas.openxmlformats.org/officeDocument/2006/relationships/image" Target="../media/image79.jpeg"/><Relationship Id="rId9" Type="http://schemas.openxmlformats.org/officeDocument/2006/relationships/image" Target="../media/image84.jpeg"/><Relationship Id="rId14" Type="http://schemas.openxmlformats.org/officeDocument/2006/relationships/image" Target="../media/image8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7ecZ94guWl0" TargetMode="Externa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GCO9BYCGNeY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zmRPP2WXX0U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9D9E4-52E0-4730-BE7A-56A0BCCD69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The Times They Are A </a:t>
            </a:r>
            <a:r>
              <a:rPr lang="en-US" b="1" dirty="0" err="1">
                <a:solidFill>
                  <a:schemeClr val="tx1"/>
                </a:solidFill>
              </a:rPr>
              <a:t>Changin</a:t>
            </a:r>
            <a:r>
              <a:rPr lang="en-US" b="1" dirty="0">
                <a:solidFill>
                  <a:schemeClr val="tx1"/>
                </a:solidFill>
              </a:rPr>
              <a:t>’: The 1960s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30B529-E32F-47AB-9A4B-E0B7871875E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2749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8CB73-8132-4FC7-93B7-5B1485C8B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1141" y="0"/>
            <a:ext cx="8911687" cy="1280890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Ho Chi Minh &amp; the Viet Minh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BB6AB2-FA12-429A-8455-2F8F8DC060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331" y="1266613"/>
            <a:ext cx="5817501" cy="5309241"/>
          </a:xfrm>
        </p:spPr>
        <p:txBody>
          <a:bodyPr/>
          <a:lstStyle/>
          <a:p>
            <a:r>
              <a:rPr lang="en-US" sz="2800" b="1" dirty="0">
                <a:solidFill>
                  <a:schemeClr val="tx1"/>
                </a:solidFill>
              </a:rPr>
              <a:t>Vietnamese Independence</a:t>
            </a:r>
          </a:p>
          <a:p>
            <a:r>
              <a:rPr lang="en-US" sz="2800" b="1" dirty="0">
                <a:solidFill>
                  <a:schemeClr val="tx1"/>
                </a:solidFill>
              </a:rPr>
              <a:t>Guerrilla Warfare</a:t>
            </a:r>
          </a:p>
          <a:p>
            <a:r>
              <a:rPr lang="en-US" sz="2800" b="1" dirty="0">
                <a:solidFill>
                  <a:schemeClr val="tx1"/>
                </a:solidFill>
              </a:rPr>
              <a:t>Viet Minh = North Vietnam Army</a:t>
            </a:r>
          </a:p>
          <a:p>
            <a:r>
              <a:rPr lang="en-US" sz="2800" b="1" dirty="0">
                <a:solidFill>
                  <a:schemeClr val="tx1"/>
                </a:solidFill>
              </a:rPr>
              <a:t>Viet Cong = South Vietnamese that sympathize with the North </a:t>
            </a:r>
          </a:p>
          <a:p>
            <a:r>
              <a:rPr lang="en-US" sz="2800" b="1" dirty="0" err="1">
                <a:solidFill>
                  <a:schemeClr val="tx1"/>
                </a:solidFill>
              </a:rPr>
              <a:t>Dien</a:t>
            </a:r>
            <a:r>
              <a:rPr lang="en-US" sz="2800" b="1" dirty="0">
                <a:solidFill>
                  <a:schemeClr val="tx1"/>
                </a:solidFill>
              </a:rPr>
              <a:t> Bien </a:t>
            </a:r>
            <a:r>
              <a:rPr lang="en-US" sz="2800" b="1" dirty="0" err="1">
                <a:solidFill>
                  <a:schemeClr val="tx1"/>
                </a:solidFill>
              </a:rPr>
              <a:t>Phu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8194" name="Picture 2" descr="Image result for ho chi minh">
            <a:extLst>
              <a:ext uri="{FF2B5EF4-FFF2-40B4-BE49-F238E27FC236}">
                <a16:creationId xmlns:a16="http://schemas.microsoft.com/office/drawing/2014/main" id="{4F5CA4C5-0670-4C37-A26D-2332FD1D3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9617" y="1264554"/>
            <a:ext cx="31813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Image result for viet minh">
            <a:extLst>
              <a:ext uri="{FF2B5EF4-FFF2-40B4-BE49-F238E27FC236}">
                <a16:creationId xmlns:a16="http://schemas.microsoft.com/office/drawing/2014/main" id="{1C49DAB3-3694-45C9-9189-A8759FB39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781" y="3919174"/>
            <a:ext cx="5159720" cy="2579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29320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B0411-92EB-4CDA-9B2D-996EEF85E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0374" y="74233"/>
            <a:ext cx="8911687" cy="1280890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Ike &amp; JFK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2F9737-8DC6-4980-BA78-7199208300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3785" y="1355123"/>
            <a:ext cx="5842215" cy="5329881"/>
          </a:xfrm>
        </p:spPr>
        <p:txBody>
          <a:bodyPr/>
          <a:lstStyle/>
          <a:p>
            <a:r>
              <a:rPr lang="en-US" sz="3200" b="1" dirty="0">
                <a:solidFill>
                  <a:schemeClr val="tx1"/>
                </a:solidFill>
              </a:rPr>
              <a:t>Geneva Conference</a:t>
            </a:r>
          </a:p>
          <a:p>
            <a:r>
              <a:rPr lang="en-US" sz="3200" b="1" dirty="0">
                <a:solidFill>
                  <a:schemeClr val="tx1"/>
                </a:solidFill>
              </a:rPr>
              <a:t>U.S. sends in “advisors”</a:t>
            </a:r>
          </a:p>
          <a:p>
            <a:r>
              <a:rPr lang="en-US" sz="3200" b="1" dirty="0">
                <a:solidFill>
                  <a:schemeClr val="tx1"/>
                </a:solidFill>
              </a:rPr>
              <a:t>Ngo </a:t>
            </a:r>
            <a:r>
              <a:rPr lang="en-US" sz="3200" b="1" dirty="0" err="1">
                <a:solidFill>
                  <a:schemeClr val="tx1"/>
                </a:solidFill>
              </a:rPr>
              <a:t>Dinh</a:t>
            </a:r>
            <a:r>
              <a:rPr lang="en-US" sz="3200" b="1" dirty="0">
                <a:solidFill>
                  <a:schemeClr val="tx1"/>
                </a:solidFill>
              </a:rPr>
              <a:t> Diem</a:t>
            </a:r>
          </a:p>
          <a:p>
            <a:r>
              <a:rPr lang="en-US" sz="3200" b="1" dirty="0">
                <a:solidFill>
                  <a:schemeClr val="tx1"/>
                </a:solidFill>
              </a:rPr>
              <a:t>Buddhist Protests</a:t>
            </a:r>
          </a:p>
          <a:p>
            <a:endParaRPr lang="en-US" dirty="0"/>
          </a:p>
        </p:txBody>
      </p:sp>
      <p:pic>
        <p:nvPicPr>
          <p:cNvPr id="9218" name="Picture 2" descr="Image result for ngo dinh diem">
            <a:extLst>
              <a:ext uri="{FF2B5EF4-FFF2-40B4-BE49-F238E27FC236}">
                <a16:creationId xmlns:a16="http://schemas.microsoft.com/office/drawing/2014/main" id="{14B3B3BC-4EC4-46D9-9BB4-5666E2D9B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5344" y="74233"/>
            <a:ext cx="2660607" cy="3663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Image result for buddhist protests in vietnam">
            <a:extLst>
              <a:ext uri="{FF2B5EF4-FFF2-40B4-BE49-F238E27FC236}">
                <a16:creationId xmlns:a16="http://schemas.microsoft.com/office/drawing/2014/main" id="{0BDC1CA3-1A7B-4F10-AB1A-C3391C1EA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114" y="3429000"/>
            <a:ext cx="3739034" cy="3113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92861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62D8E-2B2B-48A0-BCAC-B8E664073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9183" y="111209"/>
            <a:ext cx="8911687" cy="1280890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Johnson &amp; Nixon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7D8D27-6F2E-41EF-A038-A26EB2DCF5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3785" y="1297505"/>
            <a:ext cx="5842215" cy="5350429"/>
          </a:xfrm>
        </p:spPr>
        <p:txBody>
          <a:bodyPr/>
          <a:lstStyle/>
          <a:p>
            <a:r>
              <a:rPr lang="en-US" sz="2800" b="1" dirty="0">
                <a:solidFill>
                  <a:schemeClr val="tx1"/>
                </a:solidFill>
              </a:rPr>
              <a:t>Johnson pushes for Escalation</a:t>
            </a:r>
          </a:p>
          <a:p>
            <a:r>
              <a:rPr lang="en-US" sz="2800" b="1" dirty="0">
                <a:solidFill>
                  <a:schemeClr val="tx1"/>
                </a:solidFill>
              </a:rPr>
              <a:t>Don’t lose Vietnam</a:t>
            </a:r>
          </a:p>
          <a:p>
            <a:r>
              <a:rPr lang="en-US" sz="2800" b="1" dirty="0">
                <a:solidFill>
                  <a:schemeClr val="tx1"/>
                </a:solidFill>
              </a:rPr>
              <a:t>Ultimately stains Johnson’s legacy</a:t>
            </a:r>
          </a:p>
          <a:p>
            <a:r>
              <a:rPr lang="en-US" sz="2800" b="1" dirty="0">
                <a:solidFill>
                  <a:schemeClr val="tx1"/>
                </a:solidFill>
              </a:rPr>
              <a:t>1968 – Tet Offensive </a:t>
            </a:r>
          </a:p>
          <a:p>
            <a:r>
              <a:rPr lang="en-US" sz="2800" b="1" dirty="0">
                <a:solidFill>
                  <a:schemeClr val="tx1"/>
                </a:solidFill>
              </a:rPr>
              <a:t>Nixon, détente, &amp; Vietnamization </a:t>
            </a:r>
          </a:p>
          <a:p>
            <a:r>
              <a:rPr lang="en-US" sz="2800" b="1" dirty="0">
                <a:solidFill>
                  <a:schemeClr val="tx1"/>
                </a:solidFill>
              </a:rPr>
              <a:t>Laos &amp; Cambodia</a:t>
            </a:r>
          </a:p>
          <a:p>
            <a:r>
              <a:rPr lang="en-US" sz="2800" b="1" dirty="0">
                <a:solidFill>
                  <a:schemeClr val="tx1"/>
                </a:solidFill>
              </a:rPr>
              <a:t>Final helicopter leaves in 1975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10242" name="Picture 2" descr="Image result for escalation in vietnam">
            <a:extLst>
              <a:ext uri="{FF2B5EF4-FFF2-40B4-BE49-F238E27FC236}">
                <a16:creationId xmlns:a16="http://schemas.microsoft.com/office/drawing/2014/main" id="{4BBFCB70-EAA8-4D7B-BEAF-076954CC1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768" y="296561"/>
            <a:ext cx="4503189" cy="2947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Image result for last helicopter out of vietnam">
            <a:extLst>
              <a:ext uri="{FF2B5EF4-FFF2-40B4-BE49-F238E27FC236}">
                <a16:creationId xmlns:a16="http://schemas.microsoft.com/office/drawing/2014/main" id="{192BEBA8-BFCA-443C-809C-9E005AB93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027" y="3429000"/>
            <a:ext cx="4893277" cy="326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22883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9F294-4841-42F9-BAFB-3D744D399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5831" y="94735"/>
            <a:ext cx="8911687" cy="1280890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Anti-War Protests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913725-3A2B-4316-98DD-1CDC736EB8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902" y="1194533"/>
            <a:ext cx="5829858" cy="5362786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tx1"/>
                </a:solidFill>
              </a:rPr>
              <a:t>Most Americans couldn’t find Vietnam on a map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Support at the start, quickly changes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Television shows images that don’t match what the govt is saying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Young people become upset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“Hey </a:t>
            </a:r>
            <a:r>
              <a:rPr lang="en-US" sz="2400" b="1" dirty="0" err="1">
                <a:solidFill>
                  <a:schemeClr val="tx1"/>
                </a:solidFill>
              </a:rPr>
              <a:t>hey</a:t>
            </a:r>
            <a:r>
              <a:rPr lang="en-US" sz="2400" b="1" dirty="0">
                <a:solidFill>
                  <a:schemeClr val="tx1"/>
                </a:solidFill>
              </a:rPr>
              <a:t> LBJ, how many kids did you kill today!”</a:t>
            </a:r>
          </a:p>
        </p:txBody>
      </p:sp>
      <p:pic>
        <p:nvPicPr>
          <p:cNvPr id="11266" name="Picture 2" descr="Image result for anti vietnam war protests">
            <a:extLst>
              <a:ext uri="{FF2B5EF4-FFF2-40B4-BE49-F238E27FC236}">
                <a16:creationId xmlns:a16="http://schemas.microsoft.com/office/drawing/2014/main" id="{BB93E65E-902F-43AA-B530-E258A3396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9853" y="3324999"/>
            <a:ext cx="3366294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Image result for anti vietnam war protests">
            <a:extLst>
              <a:ext uri="{FF2B5EF4-FFF2-40B4-BE49-F238E27FC236}">
                <a16:creationId xmlns:a16="http://schemas.microsoft.com/office/drawing/2014/main" id="{462D9A26-61DC-4B72-BC34-2BD6A7235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675" y="197708"/>
            <a:ext cx="4237261" cy="2838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Image result for anti vietnam war protests">
            <a:extLst>
              <a:ext uri="{FF2B5EF4-FFF2-40B4-BE49-F238E27FC236}">
                <a16:creationId xmlns:a16="http://schemas.microsoft.com/office/drawing/2014/main" id="{81AF37DE-8F85-47D9-907C-080486FD7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642" y="4753133"/>
            <a:ext cx="3258063" cy="1907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91907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4AFF0-09EB-43A4-84E1-E869DA1E65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Batman, Bond, &amp; the Beatles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CB1811-7E5F-40DC-B3F1-7403842B941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A look at 1960s’ pop culture</a:t>
            </a:r>
          </a:p>
        </p:txBody>
      </p:sp>
    </p:spTree>
    <p:extLst>
      <p:ext uri="{BB962C8B-B14F-4D97-AF65-F5344CB8AC3E}">
        <p14:creationId xmlns:p14="http://schemas.microsoft.com/office/powerpoint/2010/main" val="33213410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>
            <a:hlinkClick r:id="" action="ppaction://media"/>
            <a:extLst>
              <a:ext uri="{FF2B5EF4-FFF2-40B4-BE49-F238E27FC236}">
                <a16:creationId xmlns:a16="http://schemas.microsoft.com/office/drawing/2014/main" id="{DD754EC6-A954-4EF5-B9BE-7A955E19927E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06769" y="458401"/>
            <a:ext cx="10562128" cy="5941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8303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3CD48-8B2B-4BAD-A68D-19F2349EA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2860" y="53686"/>
            <a:ext cx="8911687" cy="1280890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Early 60s vs. Late 60s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9E8CD9-C655-4E1C-9D40-97B7CA830A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715" y="1334576"/>
            <a:ext cx="5879285" cy="5313359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tx1"/>
                </a:solidFill>
              </a:rPr>
              <a:t>Early 60s = very similar to the 1950s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Late 60s = Flower Power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What happened?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JFK Assassination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Civil Rights Movement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Vietnam 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1968</a:t>
            </a:r>
          </a:p>
        </p:txBody>
      </p:sp>
      <p:pic>
        <p:nvPicPr>
          <p:cNvPr id="13314" name="Picture 2" descr="Image result for early 1960s fashion">
            <a:extLst>
              <a:ext uri="{FF2B5EF4-FFF2-40B4-BE49-F238E27FC236}">
                <a16:creationId xmlns:a16="http://schemas.microsoft.com/office/drawing/2014/main" id="{1921B025-F44E-4904-B7F3-2A7F23BF7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143" y="694131"/>
            <a:ext cx="2697327" cy="2450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Image result for early 1960s mens fashion">
            <a:extLst>
              <a:ext uri="{FF2B5EF4-FFF2-40B4-BE49-F238E27FC236}">
                <a16:creationId xmlns:a16="http://schemas.microsoft.com/office/drawing/2014/main" id="{16BF6B4B-BDFA-41F4-B8FC-E5C890F38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0815" y="248433"/>
            <a:ext cx="2544470" cy="2896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Image result for late 1960s fashion">
            <a:extLst>
              <a:ext uri="{FF2B5EF4-FFF2-40B4-BE49-F238E27FC236}">
                <a16:creationId xmlns:a16="http://schemas.microsoft.com/office/drawing/2014/main" id="{874AF2AB-3F7B-4DDF-88D3-F2DB4F80E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6720" y="3265953"/>
            <a:ext cx="2571750" cy="340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Image result for late 1960s mens fashion">
            <a:extLst>
              <a:ext uri="{FF2B5EF4-FFF2-40B4-BE49-F238E27FC236}">
                <a16:creationId xmlns:a16="http://schemas.microsoft.com/office/drawing/2014/main" id="{8854CC83-5622-4DF1-895A-F6BB1039D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99" y="3265953"/>
            <a:ext cx="2492237" cy="340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87852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AD60A-0107-43B0-B44F-6568B06EA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0278" y="0"/>
            <a:ext cx="8911687" cy="1280890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Television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BEB88F-224E-48A8-8C28-BAEE6668E5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212" y="1626972"/>
            <a:ext cx="5792788" cy="5107459"/>
          </a:xfrm>
        </p:spPr>
        <p:txBody>
          <a:bodyPr/>
          <a:lstStyle/>
          <a:p>
            <a:r>
              <a:rPr lang="en-US" sz="2800" b="1" dirty="0">
                <a:solidFill>
                  <a:schemeClr val="tx1"/>
                </a:solidFill>
              </a:rPr>
              <a:t>Really takes off in the 60s</a:t>
            </a:r>
          </a:p>
          <a:p>
            <a:r>
              <a:rPr lang="en-US" sz="2800" b="1" dirty="0">
                <a:solidFill>
                  <a:schemeClr val="tx1"/>
                </a:solidFill>
              </a:rPr>
              <a:t>Brought news right into the home</a:t>
            </a:r>
          </a:p>
          <a:p>
            <a:r>
              <a:rPr lang="en-US" sz="2800" b="1" dirty="0">
                <a:solidFill>
                  <a:schemeClr val="tx1"/>
                </a:solidFill>
              </a:rPr>
              <a:t>Sitcoms</a:t>
            </a:r>
          </a:p>
          <a:p>
            <a:r>
              <a:rPr lang="en-US" sz="2800" b="1" dirty="0">
                <a:solidFill>
                  <a:schemeClr val="tx1"/>
                </a:solidFill>
              </a:rPr>
              <a:t>Sci-fi</a:t>
            </a:r>
          </a:p>
          <a:p>
            <a:r>
              <a:rPr lang="en-US" sz="2800" b="1" dirty="0">
                <a:solidFill>
                  <a:schemeClr val="tx1"/>
                </a:solidFill>
              </a:rPr>
              <a:t>Westerns</a:t>
            </a:r>
          </a:p>
          <a:p>
            <a:r>
              <a:rPr lang="en-US" sz="2800" b="1" dirty="0">
                <a:solidFill>
                  <a:schemeClr val="tx1"/>
                </a:solidFill>
              </a:rPr>
              <a:t>Variety Shows</a:t>
            </a:r>
          </a:p>
          <a:p>
            <a:r>
              <a:rPr lang="en-US" sz="2800" b="1" dirty="0">
                <a:solidFill>
                  <a:schemeClr val="tx1"/>
                </a:solidFill>
              </a:rPr>
              <a:t>Idealistic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2292" name="Picture 4" descr="Image result for flintstones">
            <a:extLst>
              <a:ext uri="{FF2B5EF4-FFF2-40B4-BE49-F238E27FC236}">
                <a16:creationId xmlns:a16="http://schemas.microsoft.com/office/drawing/2014/main" id="{B0090FD6-B0AE-40B9-97EA-8E20758EC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675" y="3860404"/>
            <a:ext cx="5792788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Image result for batman 1966">
            <a:extLst>
              <a:ext uri="{FF2B5EF4-FFF2-40B4-BE49-F238E27FC236}">
                <a16:creationId xmlns:a16="http://schemas.microsoft.com/office/drawing/2014/main" id="{683CB240-B6AC-4207-A3E9-015FAB4BF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122" y="162098"/>
            <a:ext cx="4398490" cy="348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36840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Image result for scooby doo">
            <a:extLst>
              <a:ext uri="{FF2B5EF4-FFF2-40B4-BE49-F238E27FC236}">
                <a16:creationId xmlns:a16="http://schemas.microsoft.com/office/drawing/2014/main" id="{C37DF883-EE0A-4E21-8D12-9DC0B2452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199" y="1827808"/>
            <a:ext cx="4863962" cy="3373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result for the addams family tv show">
            <a:extLst>
              <a:ext uri="{FF2B5EF4-FFF2-40B4-BE49-F238E27FC236}">
                <a16:creationId xmlns:a16="http://schemas.microsoft.com/office/drawing/2014/main" id="{91AC2F7F-7AB5-4627-A70A-A417E2407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319"/>
            <a:ext cx="3076832" cy="2307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andy griffith show">
            <a:extLst>
              <a:ext uri="{FF2B5EF4-FFF2-40B4-BE49-F238E27FC236}">
                <a16:creationId xmlns:a16="http://schemas.microsoft.com/office/drawing/2014/main" id="{3BF7EBC2-A677-4DB3-B661-0BC84F783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520" y="-23319"/>
            <a:ext cx="5159590" cy="2020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mage result for bewitched">
            <a:extLst>
              <a:ext uri="{FF2B5EF4-FFF2-40B4-BE49-F238E27FC236}">
                <a16:creationId xmlns:a16="http://schemas.microsoft.com/office/drawing/2014/main" id="{5B06D29F-5619-4C6B-A74D-269695474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2" y="2284305"/>
            <a:ext cx="1993599" cy="2935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Image result for bonanza">
            <a:extLst>
              <a:ext uri="{FF2B5EF4-FFF2-40B4-BE49-F238E27FC236}">
                <a16:creationId xmlns:a16="http://schemas.microsoft.com/office/drawing/2014/main" id="{12858B26-39C3-4B53-824D-8011A8225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380" y="2288714"/>
            <a:ext cx="1907237" cy="2808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Image result for brady bunch">
            <a:extLst>
              <a:ext uri="{FF2B5EF4-FFF2-40B4-BE49-F238E27FC236}">
                <a16:creationId xmlns:a16="http://schemas.microsoft.com/office/drawing/2014/main" id="{96890834-9483-46C6-9926-D35833FBB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4898" y="4523291"/>
            <a:ext cx="316423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Image result for dick van dyke show">
            <a:extLst>
              <a:ext uri="{FF2B5EF4-FFF2-40B4-BE49-F238E27FC236}">
                <a16:creationId xmlns:a16="http://schemas.microsoft.com/office/drawing/2014/main" id="{8ED4EAC9-6C0D-4F1D-B3A5-7BF591B61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450" y="2012569"/>
            <a:ext cx="2095500" cy="265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Image result for dragnet">
            <a:extLst>
              <a:ext uri="{FF2B5EF4-FFF2-40B4-BE49-F238E27FC236}">
                <a16:creationId xmlns:a16="http://schemas.microsoft.com/office/drawing/2014/main" id="{3E07CA2E-98B0-4A61-A886-2E67013EB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554" y="4827406"/>
            <a:ext cx="2965159" cy="2063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Image result for gilligan's island">
            <a:extLst>
              <a:ext uri="{FF2B5EF4-FFF2-40B4-BE49-F238E27FC236}">
                <a16:creationId xmlns:a16="http://schemas.microsoft.com/office/drawing/2014/main" id="{BAC73B1F-628C-4AC3-9874-3A7ED4878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9110" y="0"/>
            <a:ext cx="3960018" cy="199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Image result for green acres">
            <a:extLst>
              <a:ext uri="{FF2B5EF4-FFF2-40B4-BE49-F238E27FC236}">
                <a16:creationId xmlns:a16="http://schemas.microsoft.com/office/drawing/2014/main" id="{4804ED8E-2F5A-4EF0-8A74-2974DB5F3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7363" y="1419497"/>
            <a:ext cx="2795086" cy="157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Image result for hogan's heroes">
            <a:extLst>
              <a:ext uri="{FF2B5EF4-FFF2-40B4-BE49-F238E27FC236}">
                <a16:creationId xmlns:a16="http://schemas.microsoft.com/office/drawing/2014/main" id="{85C75A87-616D-4C2B-BA16-6702A052A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07611"/>
            <a:ext cx="3344692" cy="1750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Image result for star trek tos">
            <a:extLst>
              <a:ext uri="{FF2B5EF4-FFF2-40B4-BE49-F238E27FC236}">
                <a16:creationId xmlns:a16="http://schemas.microsoft.com/office/drawing/2014/main" id="{6D9B3E26-5712-4162-8520-108BF480C2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941" y="4850725"/>
            <a:ext cx="2718730" cy="2033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 descr="Image result for twilight zone">
            <a:extLst>
              <a:ext uri="{FF2B5EF4-FFF2-40B4-BE49-F238E27FC236}">
                <a16:creationId xmlns:a16="http://schemas.microsoft.com/office/drawing/2014/main" id="{D9992562-241C-4D08-A671-5BC08F40E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5950" y="3036123"/>
            <a:ext cx="2577911" cy="1448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88866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18F75-F158-45D2-88D6-5FBB96EBF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0"/>
            <a:ext cx="8911687" cy="1280890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Movies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B471E3-6751-498B-96B4-6A48721A6D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428" y="1416909"/>
            <a:ext cx="5854572" cy="5268096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tx1"/>
                </a:solidFill>
              </a:rPr>
              <a:t>Historical Dramas</a:t>
            </a:r>
          </a:p>
          <a:p>
            <a:r>
              <a:rPr lang="en-US" sz="2800" b="1" dirty="0">
                <a:solidFill>
                  <a:schemeClr val="tx1"/>
                </a:solidFill>
              </a:rPr>
              <a:t>Psychological Horror</a:t>
            </a:r>
          </a:p>
          <a:p>
            <a:r>
              <a:rPr lang="en-US" sz="2800" b="1" dirty="0">
                <a:solidFill>
                  <a:schemeClr val="tx1"/>
                </a:solidFill>
              </a:rPr>
              <a:t>Comedy</a:t>
            </a:r>
          </a:p>
          <a:p>
            <a:r>
              <a:rPr lang="en-US" sz="2800" b="1" dirty="0">
                <a:solidFill>
                  <a:schemeClr val="tx1"/>
                </a:solidFill>
              </a:rPr>
              <a:t>Spy films</a:t>
            </a:r>
          </a:p>
          <a:p>
            <a:r>
              <a:rPr lang="en-US" sz="2800" b="1" dirty="0">
                <a:solidFill>
                  <a:schemeClr val="tx1"/>
                </a:solidFill>
              </a:rPr>
              <a:t>Spaghetti Westerns</a:t>
            </a:r>
          </a:p>
          <a:p>
            <a:r>
              <a:rPr lang="en-US" sz="2800" b="1" dirty="0">
                <a:solidFill>
                  <a:schemeClr val="tx1"/>
                </a:solidFill>
              </a:rPr>
              <a:t>Sci-fi &amp; fantasy</a:t>
            </a:r>
          </a:p>
        </p:txBody>
      </p:sp>
      <p:pic>
        <p:nvPicPr>
          <p:cNvPr id="4098" name="Picture 2" descr="Image result for sean connery james bond">
            <a:extLst>
              <a:ext uri="{FF2B5EF4-FFF2-40B4-BE49-F238E27FC236}">
                <a16:creationId xmlns:a16="http://schemas.microsoft.com/office/drawing/2014/main" id="{08AB5F3F-5F40-4669-8463-4C3902603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15001" y="0"/>
            <a:ext cx="2876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dr. no poster">
            <a:extLst>
              <a:ext uri="{FF2B5EF4-FFF2-40B4-BE49-F238E27FC236}">
                <a16:creationId xmlns:a16="http://schemas.microsoft.com/office/drawing/2014/main" id="{5A3B1534-E46E-4151-8E6A-FAB44548B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670" y="0"/>
            <a:ext cx="2330098" cy="3299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mage result for from russia with love poster">
            <a:extLst>
              <a:ext uri="{FF2B5EF4-FFF2-40B4-BE49-F238E27FC236}">
                <a16:creationId xmlns:a16="http://schemas.microsoft.com/office/drawing/2014/main" id="{17AE952C-79C4-4D3C-B3A5-022DB9095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800" y="2015338"/>
            <a:ext cx="1962150" cy="29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Image result for goldfinger poster">
            <a:extLst>
              <a:ext uri="{FF2B5EF4-FFF2-40B4-BE49-F238E27FC236}">
                <a16:creationId xmlns:a16="http://schemas.microsoft.com/office/drawing/2014/main" id="{BE86C456-F0D0-4D48-828D-0BEE72619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172" y="3287084"/>
            <a:ext cx="2071126" cy="3266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42270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>
            <a:hlinkClick r:id="" action="ppaction://media"/>
            <a:extLst>
              <a:ext uri="{FF2B5EF4-FFF2-40B4-BE49-F238E27FC236}">
                <a16:creationId xmlns:a16="http://schemas.microsoft.com/office/drawing/2014/main" id="{517EFDF0-E76C-40F2-894F-2FD1ED09F2E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388286" y="1343411"/>
            <a:ext cx="7415428" cy="417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824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8" name="Picture 34" descr="Image result for hard day's night">
            <a:extLst>
              <a:ext uri="{FF2B5EF4-FFF2-40B4-BE49-F238E27FC236}">
                <a16:creationId xmlns:a16="http://schemas.microsoft.com/office/drawing/2014/main" id="{7F2FD229-F5FC-4AD9-A98A-4B3ED2625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903" y="2349778"/>
            <a:ext cx="1962150" cy="29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to kill a mockingbird">
            <a:extLst>
              <a:ext uri="{FF2B5EF4-FFF2-40B4-BE49-F238E27FC236}">
                <a16:creationId xmlns:a16="http://schemas.microsoft.com/office/drawing/2014/main" id="{64FB19F3-EC83-4C25-A5C8-2104DB3F6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771" y="2162211"/>
            <a:ext cx="3207081" cy="207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Image result for planet of the apes 1968">
            <a:extLst>
              <a:ext uri="{FF2B5EF4-FFF2-40B4-BE49-F238E27FC236}">
                <a16:creationId xmlns:a16="http://schemas.microsoft.com/office/drawing/2014/main" id="{3625E336-79C2-4B77-99CA-A8A5BCE9B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385" y="5401107"/>
            <a:ext cx="3455509" cy="1456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Image result for bullitt">
            <a:extLst>
              <a:ext uri="{FF2B5EF4-FFF2-40B4-BE49-F238E27FC236}">
                <a16:creationId xmlns:a16="http://schemas.microsoft.com/office/drawing/2014/main" id="{B150625E-86E0-4DE7-A51C-76D1763DB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50" y="3332599"/>
            <a:ext cx="1848825" cy="207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psycho">
            <a:extLst>
              <a:ext uri="{FF2B5EF4-FFF2-40B4-BE49-F238E27FC236}">
                <a16:creationId xmlns:a16="http://schemas.microsoft.com/office/drawing/2014/main" id="{EE4633F3-8E17-4EE4-B8AC-D241B13D1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62150" cy="29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dr. strangelove">
            <a:extLst>
              <a:ext uri="{FF2B5EF4-FFF2-40B4-BE49-F238E27FC236}">
                <a16:creationId xmlns:a16="http://schemas.microsoft.com/office/drawing/2014/main" id="{6A69E5C2-AD41-4B5C-A8F1-B68B78D33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150" y="0"/>
            <a:ext cx="3845783" cy="221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the good the bad and the ugly">
            <a:extLst>
              <a:ext uri="{FF2B5EF4-FFF2-40B4-BE49-F238E27FC236}">
                <a16:creationId xmlns:a16="http://schemas.microsoft.com/office/drawing/2014/main" id="{77B0A71A-469F-4A19-911A-F88424699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05125"/>
            <a:ext cx="1591878" cy="277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bonnie and clyde 1967">
            <a:extLst>
              <a:ext uri="{FF2B5EF4-FFF2-40B4-BE49-F238E27FC236}">
                <a16:creationId xmlns:a16="http://schemas.microsoft.com/office/drawing/2014/main" id="{CE36D485-DA9A-4ED9-A069-75217A409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008" y="-2"/>
            <a:ext cx="1962150" cy="29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Image result for the manchurian candidate">
            <a:extLst>
              <a:ext uri="{FF2B5EF4-FFF2-40B4-BE49-F238E27FC236}">
                <a16:creationId xmlns:a16="http://schemas.microsoft.com/office/drawing/2014/main" id="{F1A4C5CE-65EC-43F9-A84A-FDE8193E1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503" y="2210353"/>
            <a:ext cx="2095500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Image result for easy rider">
            <a:extLst>
              <a:ext uri="{FF2B5EF4-FFF2-40B4-BE49-F238E27FC236}">
                <a16:creationId xmlns:a16="http://schemas.microsoft.com/office/drawing/2014/main" id="{9E21632C-D3D2-4A54-A2F5-A74E662E1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150" y="4240530"/>
            <a:ext cx="2790613" cy="156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result for the graduate">
            <a:extLst>
              <a:ext uri="{FF2B5EF4-FFF2-40B4-BE49-F238E27FC236}">
                <a16:creationId xmlns:a16="http://schemas.microsoft.com/office/drawing/2014/main" id="{CC4FEDB4-06E8-4778-8D9E-342BF4C97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88280"/>
            <a:ext cx="2943225" cy="156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Image result for west side story">
            <a:extLst>
              <a:ext uri="{FF2B5EF4-FFF2-40B4-BE49-F238E27FC236}">
                <a16:creationId xmlns:a16="http://schemas.microsoft.com/office/drawing/2014/main" id="{6869B0E9-5FA2-4A5B-84A1-57262A678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2851" y="4729677"/>
            <a:ext cx="3564177" cy="2128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Image result for cool hand luke">
            <a:extLst>
              <a:ext uri="{FF2B5EF4-FFF2-40B4-BE49-F238E27FC236}">
                <a16:creationId xmlns:a16="http://schemas.microsoft.com/office/drawing/2014/main" id="{E33C6FFF-8F11-44A6-8992-60B4D7016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2405" y="-2"/>
            <a:ext cx="3449595" cy="1940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Image result for music man 1962">
            <a:extLst>
              <a:ext uri="{FF2B5EF4-FFF2-40B4-BE49-F238E27FC236}">
                <a16:creationId xmlns:a16="http://schemas.microsoft.com/office/drawing/2014/main" id="{01CED81C-7C27-4826-8A8E-67FEC24A0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748" y="1940395"/>
            <a:ext cx="1778191" cy="2789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Image result for spartacus 1960">
            <a:extLst>
              <a:ext uri="{FF2B5EF4-FFF2-40B4-BE49-F238E27FC236}">
                <a16:creationId xmlns:a16="http://schemas.microsoft.com/office/drawing/2014/main" id="{94024998-419F-4B8C-B13B-7FE5697D4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4132" y="1940395"/>
            <a:ext cx="1807868" cy="2789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Image result for the producers">
            <a:extLst>
              <a:ext uri="{FF2B5EF4-FFF2-40B4-BE49-F238E27FC236}">
                <a16:creationId xmlns:a16="http://schemas.microsoft.com/office/drawing/2014/main" id="{D51E54E8-2178-4F33-A3BF-359A78D782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202" y="5419801"/>
            <a:ext cx="2559780" cy="143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Image result for night of the living dead 1968">
            <a:extLst>
              <a:ext uri="{FF2B5EF4-FFF2-40B4-BE49-F238E27FC236}">
                <a16:creationId xmlns:a16="http://schemas.microsoft.com/office/drawing/2014/main" id="{2E0C3B31-713E-48E4-9C66-F7CD0A745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3" y="0"/>
            <a:ext cx="1676792" cy="252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8404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Image result for the beatles sgt pepper's">
            <a:extLst>
              <a:ext uri="{FF2B5EF4-FFF2-40B4-BE49-F238E27FC236}">
                <a16:creationId xmlns:a16="http://schemas.microsoft.com/office/drawing/2014/main" id="{9B81C94B-CD69-4FE9-B475-84505E1C0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142" y="2273643"/>
            <a:ext cx="4687470" cy="251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4F3210-80D4-4E2D-9252-3EAAC821A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4277"/>
            <a:ext cx="8911687" cy="1280890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Music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B625636-619D-4254-A7E0-36F93EA835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639" y="1540188"/>
            <a:ext cx="5743361" cy="5194243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tx1"/>
                </a:solidFill>
              </a:rPr>
              <a:t>Grows out of 1950s rock ‘n roll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Early 60s = light &amp; poppy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Late 60s = more psychedelic, gets heavier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The British Invasion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Protest music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Experimentation</a:t>
            </a:r>
          </a:p>
        </p:txBody>
      </p:sp>
      <p:pic>
        <p:nvPicPr>
          <p:cNvPr id="5122" name="Picture 2" descr="Image result for the beatles ed sullivan show">
            <a:extLst>
              <a:ext uri="{FF2B5EF4-FFF2-40B4-BE49-F238E27FC236}">
                <a16:creationId xmlns:a16="http://schemas.microsoft.com/office/drawing/2014/main" id="{B6E32A47-D37F-45F3-9762-2AEBA340E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142" y="0"/>
            <a:ext cx="4687470" cy="227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sult for the beatles final concert">
            <a:extLst>
              <a:ext uri="{FF2B5EF4-FFF2-40B4-BE49-F238E27FC236}">
                <a16:creationId xmlns:a16="http://schemas.microsoft.com/office/drawing/2014/main" id="{DC61E5E2-4E67-4A92-B94A-F20B6D73D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143" y="4250596"/>
            <a:ext cx="4687470" cy="2607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99333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0" name="Picture 32" descr="Image result for bob dylan">
            <a:extLst>
              <a:ext uri="{FF2B5EF4-FFF2-40B4-BE49-F238E27FC236}">
                <a16:creationId xmlns:a16="http://schemas.microsoft.com/office/drawing/2014/main" id="{91B24AB6-DEEA-453E-A10D-F86EDA7DA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355" y="2194908"/>
            <a:ext cx="4759721" cy="2498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Image result for simon and garfunkel">
            <a:extLst>
              <a:ext uri="{FF2B5EF4-FFF2-40B4-BE49-F238E27FC236}">
                <a16:creationId xmlns:a16="http://schemas.microsoft.com/office/drawing/2014/main" id="{05CC72C2-BDC5-431A-B42B-DCFE1CD9C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5810" y="2460414"/>
            <a:ext cx="2170607" cy="269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Image result for the band">
            <a:extLst>
              <a:ext uri="{FF2B5EF4-FFF2-40B4-BE49-F238E27FC236}">
                <a16:creationId xmlns:a16="http://schemas.microsoft.com/office/drawing/2014/main" id="{E5B25E30-00FC-4CFE-96B4-DD12C95ED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823" y="2328004"/>
            <a:ext cx="2989039" cy="239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Image result for grateful dead">
            <a:extLst>
              <a:ext uri="{FF2B5EF4-FFF2-40B4-BE49-F238E27FC236}">
                <a16:creationId xmlns:a16="http://schemas.microsoft.com/office/drawing/2014/main" id="{B4D82424-7986-4CC9-A7AC-EF74F33B4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9679" y="-17907"/>
            <a:ext cx="2273645" cy="2273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result for rolling stones logo">
            <a:extLst>
              <a:ext uri="{FF2B5EF4-FFF2-40B4-BE49-F238E27FC236}">
                <a16:creationId xmlns:a16="http://schemas.microsoft.com/office/drawing/2014/main" id="{EBE22027-45C0-4844-AE54-FA5722941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88292" cy="261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Image result for beach boys">
            <a:extLst>
              <a:ext uri="{FF2B5EF4-FFF2-40B4-BE49-F238E27FC236}">
                <a16:creationId xmlns:a16="http://schemas.microsoft.com/office/drawing/2014/main" id="{B919E186-9A23-4CCA-8542-DA0007B88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392839"/>
            <a:ext cx="2273644" cy="207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the doors">
            <a:extLst>
              <a:ext uri="{FF2B5EF4-FFF2-40B4-BE49-F238E27FC236}">
                <a16:creationId xmlns:a16="http://schemas.microsoft.com/office/drawing/2014/main" id="{7DCBF349-5C15-4AB7-9627-557AED728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5161"/>
            <a:ext cx="3226015" cy="2392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Related image">
            <a:extLst>
              <a:ext uri="{FF2B5EF4-FFF2-40B4-BE49-F238E27FC236}">
                <a16:creationId xmlns:a16="http://schemas.microsoft.com/office/drawing/2014/main" id="{F193C625-EC5F-4E6D-99D1-971C659FA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8357" y="0"/>
            <a:ext cx="2273643" cy="227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mage result for creedence clearwater revival">
            <a:extLst>
              <a:ext uri="{FF2B5EF4-FFF2-40B4-BE49-F238E27FC236}">
                <a16:creationId xmlns:a16="http://schemas.microsoft.com/office/drawing/2014/main" id="{523580CD-1ED2-4A83-B95B-A1BB5A9E1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9156" y="5111578"/>
            <a:ext cx="3492843" cy="1746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Image result for jimi hendrix">
            <a:extLst>
              <a:ext uri="{FF2B5EF4-FFF2-40B4-BE49-F238E27FC236}">
                <a16:creationId xmlns:a16="http://schemas.microsoft.com/office/drawing/2014/main" id="{05B313FA-D8F5-40D8-8840-5FE5A192C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2978" y="2113005"/>
            <a:ext cx="2059021" cy="2998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Image result for cream band">
            <a:extLst>
              <a:ext uri="{FF2B5EF4-FFF2-40B4-BE49-F238E27FC236}">
                <a16:creationId xmlns:a16="http://schemas.microsoft.com/office/drawing/2014/main" id="{8292A2B9-6A0E-4A6A-A323-23B0944A6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328" y="4693762"/>
            <a:ext cx="2993209" cy="216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Image result for the kinks">
            <a:extLst>
              <a:ext uri="{FF2B5EF4-FFF2-40B4-BE49-F238E27FC236}">
                <a16:creationId xmlns:a16="http://schemas.microsoft.com/office/drawing/2014/main" id="{E11DD9FA-4726-4B95-A433-DAD98AA3E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682" y="4164227"/>
            <a:ext cx="2521618" cy="269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Image result for jefferson airplane">
            <a:extLst>
              <a:ext uri="{FF2B5EF4-FFF2-40B4-BE49-F238E27FC236}">
                <a16:creationId xmlns:a16="http://schemas.microsoft.com/office/drawing/2014/main" id="{3047B4C2-4F0F-4D2E-B929-50C519944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193" y="-1"/>
            <a:ext cx="2273644" cy="2392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Image result for crosby stills nash and young">
            <a:extLst>
              <a:ext uri="{FF2B5EF4-FFF2-40B4-BE49-F238E27FC236}">
                <a16:creationId xmlns:a16="http://schemas.microsoft.com/office/drawing/2014/main" id="{4E91A2D3-F1B9-423C-85F2-1396CC697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837" y="-17906"/>
            <a:ext cx="3662567" cy="2410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 descr="Image result for the supremes">
            <a:extLst>
              <a:ext uri="{FF2B5EF4-FFF2-40B4-BE49-F238E27FC236}">
                <a16:creationId xmlns:a16="http://schemas.microsoft.com/office/drawing/2014/main" id="{1733899E-E2D5-4A90-926F-351B19BF7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759" y="1787782"/>
            <a:ext cx="1604288" cy="237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11725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4" name="Picture 32" descr="Image result for joe cocker">
            <a:extLst>
              <a:ext uri="{FF2B5EF4-FFF2-40B4-BE49-F238E27FC236}">
                <a16:creationId xmlns:a16="http://schemas.microsoft.com/office/drawing/2014/main" id="{12FC9277-908D-4DEA-BCE7-EE77AD271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808" y="2348962"/>
            <a:ext cx="2095500" cy="253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2" name="Picture 30" descr="Image result for janis joplin">
            <a:extLst>
              <a:ext uri="{FF2B5EF4-FFF2-40B4-BE49-F238E27FC236}">
                <a16:creationId xmlns:a16="http://schemas.microsoft.com/office/drawing/2014/main" id="{D53DC3C2-995E-41A0-B200-22AEB892E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785" y="2337729"/>
            <a:ext cx="2276475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0" name="Picture 28" descr="Image result for james brown">
            <a:extLst>
              <a:ext uri="{FF2B5EF4-FFF2-40B4-BE49-F238E27FC236}">
                <a16:creationId xmlns:a16="http://schemas.microsoft.com/office/drawing/2014/main" id="{5DBA322D-366B-484B-AFD5-009B05934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7201" y="2139355"/>
            <a:ext cx="2488805" cy="3227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8" name="Picture 26" descr="Image result for marvin gaye">
            <a:extLst>
              <a:ext uri="{FF2B5EF4-FFF2-40B4-BE49-F238E27FC236}">
                <a16:creationId xmlns:a16="http://schemas.microsoft.com/office/drawing/2014/main" id="{0CCF528F-B41F-4601-93E6-0E3A1198C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2371873"/>
            <a:ext cx="2095500" cy="241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Image result for johnny cash">
            <a:extLst>
              <a:ext uri="{FF2B5EF4-FFF2-40B4-BE49-F238E27FC236}">
                <a16:creationId xmlns:a16="http://schemas.microsoft.com/office/drawing/2014/main" id="{8C714A0C-0324-404B-B38D-F5E275A56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308" y="4215714"/>
            <a:ext cx="2642286" cy="2642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Image result for the animals">
            <a:extLst>
              <a:ext uri="{FF2B5EF4-FFF2-40B4-BE49-F238E27FC236}">
                <a16:creationId xmlns:a16="http://schemas.microsoft.com/office/drawing/2014/main" id="{3AB8450E-6924-4BAE-89B6-A5D2209C8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79408"/>
            <a:ext cx="2190750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mage result for temptations">
            <a:extLst>
              <a:ext uri="{FF2B5EF4-FFF2-40B4-BE49-F238E27FC236}">
                <a16:creationId xmlns:a16="http://schemas.microsoft.com/office/drawing/2014/main" id="{1D2B9BE7-5A2C-4B0D-ADD1-E897EFAAF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95500" cy="292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monkees">
            <a:extLst>
              <a:ext uri="{FF2B5EF4-FFF2-40B4-BE49-F238E27FC236}">
                <a16:creationId xmlns:a16="http://schemas.microsoft.com/office/drawing/2014/main" id="{3519C127-F231-4155-B091-460C4C57D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10075"/>
            <a:ext cx="2095500" cy="244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roy orbison">
            <a:extLst>
              <a:ext uri="{FF2B5EF4-FFF2-40B4-BE49-F238E27FC236}">
                <a16:creationId xmlns:a16="http://schemas.microsoft.com/office/drawing/2014/main" id="{A80462C9-8AAC-4BE5-8BD1-4D9E5A8EE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4075" y="4410075"/>
            <a:ext cx="2447925" cy="244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Image result for mamas and papas">
            <a:extLst>
              <a:ext uri="{FF2B5EF4-FFF2-40B4-BE49-F238E27FC236}">
                <a16:creationId xmlns:a16="http://schemas.microsoft.com/office/drawing/2014/main" id="{249D8B50-E612-4529-BA60-7AAD3B14C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951" y="0"/>
            <a:ext cx="3777049" cy="2124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Image result for peter paul and mary">
            <a:extLst>
              <a:ext uri="{FF2B5EF4-FFF2-40B4-BE49-F238E27FC236}">
                <a16:creationId xmlns:a16="http://schemas.microsoft.com/office/drawing/2014/main" id="{F2B7A3F7-5FE6-4BC5-BFE8-002983E2E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4670359"/>
            <a:ext cx="3302730" cy="2187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Image result for aretha franklin">
            <a:extLst>
              <a:ext uri="{FF2B5EF4-FFF2-40B4-BE49-F238E27FC236}">
                <a16:creationId xmlns:a16="http://schemas.microsoft.com/office/drawing/2014/main" id="{81B9E09D-204F-4B65-8693-89F8CCA7A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281" y="5047056"/>
            <a:ext cx="2737794" cy="1810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Image result for stevie wonder">
            <a:extLst>
              <a:ext uri="{FF2B5EF4-FFF2-40B4-BE49-F238E27FC236}">
                <a16:creationId xmlns:a16="http://schemas.microsoft.com/office/drawing/2014/main" id="{5A036FA9-9EB4-4C55-A810-EC55E979C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451" y="-14488"/>
            <a:ext cx="2095500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Image result for ray charles">
            <a:extLst>
              <a:ext uri="{FF2B5EF4-FFF2-40B4-BE49-F238E27FC236}">
                <a16:creationId xmlns:a16="http://schemas.microsoft.com/office/drawing/2014/main" id="{5F9C84CE-E793-49B9-AE2D-AAB18F65E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276"/>
            <a:ext cx="4223951" cy="237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 descr="Image result for pink floyd">
            <a:extLst>
              <a:ext uri="{FF2B5EF4-FFF2-40B4-BE49-F238E27FC236}">
                <a16:creationId xmlns:a16="http://schemas.microsoft.com/office/drawing/2014/main" id="{13D7BF15-D075-4A12-B3CE-4EFCDEB91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0644" y="2124867"/>
            <a:ext cx="3219456" cy="2285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51664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9F2B1-C11C-4E9D-B972-A3D5684A3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1141" y="65995"/>
            <a:ext cx="8911687" cy="1280890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Woodstock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DEF706-2525-44A4-A8DD-FD32EC48B6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499" y="1392195"/>
            <a:ext cx="5817501" cy="5379308"/>
          </a:xfrm>
        </p:spPr>
        <p:txBody>
          <a:bodyPr/>
          <a:lstStyle/>
          <a:p>
            <a:r>
              <a:rPr lang="en-US" sz="2800" b="1" dirty="0">
                <a:solidFill>
                  <a:schemeClr val="tx1"/>
                </a:solidFill>
              </a:rPr>
              <a:t>August 1969</a:t>
            </a:r>
          </a:p>
          <a:p>
            <a:r>
              <a:rPr lang="en-US" sz="2800" b="1" dirty="0">
                <a:solidFill>
                  <a:schemeClr val="tx1"/>
                </a:solidFill>
              </a:rPr>
              <a:t>3 Day Festival</a:t>
            </a:r>
          </a:p>
          <a:p>
            <a:r>
              <a:rPr lang="en-US" sz="2800" b="1" dirty="0">
                <a:solidFill>
                  <a:schemeClr val="tx1"/>
                </a:solidFill>
              </a:rPr>
              <a:t>Sold 100,000 tickets; 500,000 show up</a:t>
            </a:r>
          </a:p>
          <a:p>
            <a:r>
              <a:rPr lang="en-US" sz="2800" b="1" dirty="0">
                <a:solidFill>
                  <a:schemeClr val="tx1"/>
                </a:solidFill>
              </a:rPr>
              <a:t>Weather didn’t help</a:t>
            </a:r>
          </a:p>
          <a:p>
            <a:endParaRPr lang="en-US" dirty="0"/>
          </a:p>
        </p:txBody>
      </p:sp>
      <p:pic>
        <p:nvPicPr>
          <p:cNvPr id="6146" name="Picture 2" descr="Image result for woodstock">
            <a:extLst>
              <a:ext uri="{FF2B5EF4-FFF2-40B4-BE49-F238E27FC236}">
                <a16:creationId xmlns:a16="http://schemas.microsoft.com/office/drawing/2014/main" id="{776C6CB2-965F-47D4-8279-D4AFE5C0B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003237"/>
            <a:ext cx="4901514" cy="2757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age result for woodstock poster">
            <a:extLst>
              <a:ext uri="{FF2B5EF4-FFF2-40B4-BE49-F238E27FC236}">
                <a16:creationId xmlns:a16="http://schemas.microsoft.com/office/drawing/2014/main" id="{3E286564-3063-4C9C-BADE-23A1DDD68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9075" y="68125"/>
            <a:ext cx="2449730" cy="3671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Image result for woodstock">
            <a:extLst>
              <a:ext uri="{FF2B5EF4-FFF2-40B4-BE49-F238E27FC236}">
                <a16:creationId xmlns:a16="http://schemas.microsoft.com/office/drawing/2014/main" id="{D02F6A5D-4463-449C-88A8-DC57D1B302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542" y="1115114"/>
            <a:ext cx="3265991" cy="1839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nline Media 3">
            <a:hlinkClick r:id="" action="ppaction://media"/>
            <a:extLst>
              <a:ext uri="{FF2B5EF4-FFF2-40B4-BE49-F238E27FC236}">
                <a16:creationId xmlns:a16="http://schemas.microsoft.com/office/drawing/2014/main" id="{98D411CD-88FB-467D-B230-B40A1D9038F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514865" y="4003237"/>
            <a:ext cx="4572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4996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727D0-2678-4064-A0D9-4F9C2D9ED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Berlin Wall (1961 – 1989)</a:t>
            </a:r>
          </a:p>
        </p:txBody>
      </p:sp>
      <p:pic>
        <p:nvPicPr>
          <p:cNvPr id="1026" name="Picture 2" descr="Image result for berlin wall 1961">
            <a:extLst>
              <a:ext uri="{FF2B5EF4-FFF2-40B4-BE49-F238E27FC236}">
                <a16:creationId xmlns:a16="http://schemas.microsoft.com/office/drawing/2014/main" id="{6BA0A298-52D9-4BC5-88BD-3F85C5F8F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43" y="2030034"/>
            <a:ext cx="5320614" cy="3547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berlin wall 1989">
            <a:extLst>
              <a:ext uri="{FF2B5EF4-FFF2-40B4-BE49-F238E27FC236}">
                <a16:creationId xmlns:a16="http://schemas.microsoft.com/office/drawing/2014/main" id="{668A04E4-E4A2-43CA-8B16-778E0537C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384" y="1681124"/>
            <a:ext cx="5320615" cy="3985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09990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F8988-4D51-4B32-9429-267F50840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Why was the Wall built?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FDEA4A-2F09-402E-946C-C046693F7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428" y="1416621"/>
            <a:ext cx="6690714" cy="5280741"/>
          </a:xfrm>
        </p:spPr>
        <p:txBody>
          <a:bodyPr/>
          <a:lstStyle/>
          <a:p>
            <a:r>
              <a:rPr lang="en-US" sz="2400" b="1" dirty="0">
                <a:solidFill>
                  <a:schemeClr val="tx1"/>
                </a:solidFill>
              </a:rPr>
              <a:t>Short Answer: to keep people in East Germany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Long Answer:</a:t>
            </a:r>
          </a:p>
          <a:p>
            <a:pPr lvl="1"/>
            <a:r>
              <a:rPr lang="en-US" sz="2000" b="1" dirty="0">
                <a:solidFill>
                  <a:schemeClr val="tx1"/>
                </a:solidFill>
              </a:rPr>
              <a:t>To stop emigration from East Germany to West Germany</a:t>
            </a:r>
          </a:p>
          <a:p>
            <a:pPr lvl="1"/>
            <a:r>
              <a:rPr lang="en-US" sz="2000" b="1" dirty="0">
                <a:solidFill>
                  <a:schemeClr val="tx1"/>
                </a:solidFill>
              </a:rPr>
              <a:t>WG had been built up by the Marshall Plan – made it a desirable place to live</a:t>
            </a:r>
          </a:p>
          <a:p>
            <a:pPr lvl="1"/>
            <a:r>
              <a:rPr lang="en-US" sz="2000" b="1" dirty="0">
                <a:solidFill>
                  <a:schemeClr val="tx1"/>
                </a:solidFill>
              </a:rPr>
              <a:t>People fled to WG to escape a brutal regime, scarcity, and to re-unite with family</a:t>
            </a:r>
          </a:p>
          <a:p>
            <a:pPr lvl="1"/>
            <a:r>
              <a:rPr lang="en-US" sz="2000" b="1" dirty="0">
                <a:solidFill>
                  <a:schemeClr val="tx1"/>
                </a:solidFill>
              </a:rPr>
              <a:t>Weakened the EG economy</a:t>
            </a:r>
          </a:p>
          <a:p>
            <a:pPr marL="457200" lvl="1" indent="0">
              <a:buNone/>
            </a:pPr>
            <a:r>
              <a:rPr lang="en-US" sz="2000" b="1" dirty="0">
                <a:solidFill>
                  <a:schemeClr val="tx1"/>
                </a:solidFill>
              </a:rPr>
              <a:t> 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15362" name="Picture 2" descr="Image result for building the berlin wall">
            <a:extLst>
              <a:ext uri="{FF2B5EF4-FFF2-40B4-BE49-F238E27FC236}">
                <a16:creationId xmlns:a16="http://schemas.microsoft.com/office/drawing/2014/main" id="{06B78CA2-FF7D-43D1-95FF-251271B32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2142" y="2118303"/>
            <a:ext cx="4838173" cy="3190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04449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7EA7B-7091-4D40-9EAD-30DF9B786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What did it come to symbolize?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2D822F-5E6B-4ACA-8DCF-A53D30FEBF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825" y="1478405"/>
            <a:ext cx="6168618" cy="4922395"/>
          </a:xfrm>
        </p:spPr>
        <p:txBody>
          <a:bodyPr>
            <a:normAutofit fontScale="92500"/>
          </a:bodyPr>
          <a:lstStyle/>
          <a:p>
            <a:r>
              <a:rPr lang="en-US" sz="2800" b="1" dirty="0">
                <a:solidFill>
                  <a:schemeClr val="tx1"/>
                </a:solidFill>
              </a:rPr>
              <a:t>It came to represent the difference between western democrats and eastern communists and the way they thought Germany (and the world) should be led. </a:t>
            </a:r>
          </a:p>
          <a:p>
            <a:r>
              <a:rPr lang="en-US" sz="2800" b="1" dirty="0">
                <a:solidFill>
                  <a:schemeClr val="tx1"/>
                </a:solidFill>
              </a:rPr>
              <a:t>Became the literal representation of the Iron Curtain</a:t>
            </a:r>
          </a:p>
          <a:p>
            <a:r>
              <a:rPr lang="en-US" sz="2800" b="1" dirty="0">
                <a:solidFill>
                  <a:schemeClr val="tx1"/>
                </a:solidFill>
              </a:rPr>
              <a:t>For Germans it became a symbol of national frustration, loss, and hatred</a:t>
            </a:r>
          </a:p>
          <a:p>
            <a:endParaRPr lang="en-US" dirty="0"/>
          </a:p>
        </p:txBody>
      </p:sp>
      <p:pic>
        <p:nvPicPr>
          <p:cNvPr id="16386" name="Picture 2" descr="Image result for berlin wall guard towers">
            <a:extLst>
              <a:ext uri="{FF2B5EF4-FFF2-40B4-BE49-F238E27FC236}">
                <a16:creationId xmlns:a16="http://schemas.microsoft.com/office/drawing/2014/main" id="{5044DCE6-6E20-4646-BAC9-74289148B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730" y="1905000"/>
            <a:ext cx="4515605" cy="3620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98551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nline Media 4">
            <a:hlinkClick r:id="" action="ppaction://media"/>
            <a:extLst>
              <a:ext uri="{FF2B5EF4-FFF2-40B4-BE49-F238E27FC236}">
                <a16:creationId xmlns:a16="http://schemas.microsoft.com/office/drawing/2014/main" id="{096A691D-3A8E-45F6-B913-1FABB90456A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09235" y="1017695"/>
            <a:ext cx="8573529" cy="482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1105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5FA42-3C18-43C3-8B65-BBE85A480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What ultimately led to its demolition?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AC8718-D63E-4AFB-85C4-D082FE2A4F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282" y="1379551"/>
            <a:ext cx="5755718" cy="5305454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tx1"/>
                </a:solidFill>
              </a:rPr>
              <a:t>Communist Bloc had been weakening for a while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EG loses support from Gorbachev 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November 9, 1989 – “Permanent relocations can be done through all border checkpoints”</a:t>
            </a:r>
          </a:p>
          <a:p>
            <a:r>
              <a:rPr lang="en-US" sz="2400" b="1" dirty="0" err="1">
                <a:solidFill>
                  <a:schemeClr val="tx1"/>
                </a:solidFill>
              </a:rPr>
              <a:t>Egermans</a:t>
            </a:r>
            <a:r>
              <a:rPr lang="en-US" sz="2400" b="1" dirty="0">
                <a:solidFill>
                  <a:schemeClr val="tx1"/>
                </a:solidFill>
              </a:rPr>
              <a:t> flock to the border 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The wall comes tumbling down</a:t>
            </a:r>
          </a:p>
        </p:txBody>
      </p:sp>
      <p:pic>
        <p:nvPicPr>
          <p:cNvPr id="17410" name="Picture 2" descr="Image result for berlin wall 1989">
            <a:extLst>
              <a:ext uri="{FF2B5EF4-FFF2-40B4-BE49-F238E27FC236}">
                <a16:creationId xmlns:a16="http://schemas.microsoft.com/office/drawing/2014/main" id="{BC37BE4E-2265-46D2-88F3-AC7C1D5BE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743" y="2269314"/>
            <a:ext cx="5514975" cy="3525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0068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nline Media 7">
            <a:hlinkClick r:id="" action="ppaction://media"/>
            <a:extLst>
              <a:ext uri="{FF2B5EF4-FFF2-40B4-BE49-F238E27FC236}">
                <a16:creationId xmlns:a16="http://schemas.microsoft.com/office/drawing/2014/main" id="{55FFFF04-AE5B-4E37-B390-43B1607836BC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948402" y="1095976"/>
            <a:ext cx="8295196" cy="466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3589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AD8D9-2CA3-4E2D-ACAC-C51B2905F4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The Vietnam War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4AC841-F018-40AD-9C38-153A450AE45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(1954 – 1975)</a:t>
            </a:r>
          </a:p>
        </p:txBody>
      </p:sp>
    </p:spTree>
    <p:extLst>
      <p:ext uri="{BB962C8B-B14F-4D97-AF65-F5344CB8AC3E}">
        <p14:creationId xmlns:p14="http://schemas.microsoft.com/office/powerpoint/2010/main" val="941903228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3038</TotalTime>
  <Words>437</Words>
  <Application>Microsoft Office PowerPoint</Application>
  <PresentationFormat>Widescreen</PresentationFormat>
  <Paragraphs>84</Paragraphs>
  <Slides>24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Century Gothic</vt:lpstr>
      <vt:lpstr>Wingdings 3</vt:lpstr>
      <vt:lpstr>Wisp</vt:lpstr>
      <vt:lpstr>The Times They Are A Changin’: The 1960s</vt:lpstr>
      <vt:lpstr>PowerPoint Presentation</vt:lpstr>
      <vt:lpstr>The Berlin Wall (1961 – 1989)</vt:lpstr>
      <vt:lpstr>Why was the Wall built?</vt:lpstr>
      <vt:lpstr>What did it come to symbolize?</vt:lpstr>
      <vt:lpstr>PowerPoint Presentation</vt:lpstr>
      <vt:lpstr>What ultimately led to its demolition?</vt:lpstr>
      <vt:lpstr>PowerPoint Presentation</vt:lpstr>
      <vt:lpstr>The Vietnam War</vt:lpstr>
      <vt:lpstr>Ho Chi Minh &amp; the Viet Minh</vt:lpstr>
      <vt:lpstr>Ike &amp; JFK</vt:lpstr>
      <vt:lpstr>Johnson &amp; Nixon</vt:lpstr>
      <vt:lpstr>Anti-War Protests</vt:lpstr>
      <vt:lpstr>Batman, Bond, &amp; the Beatles</vt:lpstr>
      <vt:lpstr>PowerPoint Presentation</vt:lpstr>
      <vt:lpstr>Early 60s vs. Late 60s</vt:lpstr>
      <vt:lpstr>Television</vt:lpstr>
      <vt:lpstr>PowerPoint Presentation</vt:lpstr>
      <vt:lpstr>Movies</vt:lpstr>
      <vt:lpstr>PowerPoint Presentation</vt:lpstr>
      <vt:lpstr>Music</vt:lpstr>
      <vt:lpstr>PowerPoint Presentation</vt:lpstr>
      <vt:lpstr>PowerPoint Presentation</vt:lpstr>
      <vt:lpstr>Woodstock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Times They Are A Changin’: The 1960s</dc:title>
  <dc:creator>Ryan Ferrin</dc:creator>
  <cp:lastModifiedBy>Jim Schneider</cp:lastModifiedBy>
  <cp:revision>25</cp:revision>
  <dcterms:created xsi:type="dcterms:W3CDTF">2018-05-02T19:12:27Z</dcterms:created>
  <dcterms:modified xsi:type="dcterms:W3CDTF">2018-05-08T19:01:30Z</dcterms:modified>
</cp:coreProperties>
</file>