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8" r:id="rId4"/>
    <p:sldId id="261" r:id="rId5"/>
    <p:sldId id="257" r:id="rId6"/>
    <p:sldId id="258"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4/25/2018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4/25/2018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1688-581A-4BAF-89EE-431781C31D13}"/>
              </a:ext>
            </a:extLst>
          </p:cNvPr>
          <p:cNvSpPr>
            <a:spLocks noGrp="1"/>
          </p:cNvSpPr>
          <p:nvPr>
            <p:ph type="ctrTitle"/>
          </p:nvPr>
        </p:nvSpPr>
        <p:spPr>
          <a:xfrm>
            <a:off x="1700212" y="1075038"/>
            <a:ext cx="8791575" cy="766762"/>
          </a:xfrm>
        </p:spPr>
        <p:txBody>
          <a:bodyPr/>
          <a:lstStyle/>
          <a:p>
            <a:r>
              <a:rPr lang="en-US" b="1" dirty="0"/>
              <a:t>The Cold War: the 1950s</a:t>
            </a:r>
          </a:p>
        </p:txBody>
      </p:sp>
      <p:pic>
        <p:nvPicPr>
          <p:cNvPr id="1026" name="Picture 2" descr="Image result for usa vs ussr">
            <a:extLst>
              <a:ext uri="{FF2B5EF4-FFF2-40B4-BE49-F238E27FC236}">
                <a16:creationId xmlns:a16="http://schemas.microsoft.com/office/drawing/2014/main" id="{9D5A5B46-91B9-4CFE-8976-0E6677F8C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85" y="2369778"/>
            <a:ext cx="5333828" cy="369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07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BFB9A-5EC9-4414-837E-801557004B89}"/>
              </a:ext>
            </a:extLst>
          </p:cNvPr>
          <p:cNvSpPr>
            <a:spLocks noGrp="1"/>
          </p:cNvSpPr>
          <p:nvPr>
            <p:ph type="title"/>
          </p:nvPr>
        </p:nvSpPr>
        <p:spPr>
          <a:xfrm>
            <a:off x="1143001" y="212402"/>
            <a:ext cx="9905998" cy="438945"/>
          </a:xfrm>
        </p:spPr>
        <p:txBody>
          <a:bodyPr>
            <a:normAutofit fontScale="90000"/>
          </a:bodyPr>
          <a:lstStyle/>
          <a:p>
            <a:r>
              <a:rPr lang="en-US" b="1" dirty="0"/>
              <a:t>The Space Race </a:t>
            </a:r>
          </a:p>
        </p:txBody>
      </p:sp>
      <p:sp>
        <p:nvSpPr>
          <p:cNvPr id="3" name="Content Placeholder 2">
            <a:extLst>
              <a:ext uri="{FF2B5EF4-FFF2-40B4-BE49-F238E27FC236}">
                <a16:creationId xmlns:a16="http://schemas.microsoft.com/office/drawing/2014/main" id="{843EE129-AFF4-4A20-B1F1-1F675712EBF5}"/>
              </a:ext>
            </a:extLst>
          </p:cNvPr>
          <p:cNvSpPr>
            <a:spLocks noGrp="1"/>
          </p:cNvSpPr>
          <p:nvPr>
            <p:ph idx="1"/>
          </p:nvPr>
        </p:nvSpPr>
        <p:spPr>
          <a:xfrm>
            <a:off x="79924" y="1392752"/>
            <a:ext cx="5943128" cy="6058372"/>
          </a:xfrm>
        </p:spPr>
        <p:txBody>
          <a:bodyPr/>
          <a:lstStyle/>
          <a:p>
            <a:r>
              <a:rPr lang="en-US" sz="3600" b="1" dirty="0"/>
              <a:t>Origins </a:t>
            </a:r>
          </a:p>
          <a:p>
            <a:r>
              <a:rPr lang="en-US" sz="3600" b="1" dirty="0"/>
              <a:t>National Security</a:t>
            </a:r>
          </a:p>
          <a:p>
            <a:r>
              <a:rPr lang="en-US" sz="3600" b="1" dirty="0"/>
              <a:t>Ideological Superiority</a:t>
            </a:r>
          </a:p>
          <a:p>
            <a:r>
              <a:rPr lang="en-US" sz="3600" b="1" dirty="0"/>
              <a:t>Germans in WWII</a:t>
            </a:r>
          </a:p>
          <a:p>
            <a:endParaRPr lang="en-US" dirty="0"/>
          </a:p>
          <a:p>
            <a:endParaRPr lang="en-US" dirty="0"/>
          </a:p>
        </p:txBody>
      </p:sp>
      <p:pic>
        <p:nvPicPr>
          <p:cNvPr id="4098" name="Picture 2" descr="Image result for laika">
            <a:extLst>
              <a:ext uri="{FF2B5EF4-FFF2-40B4-BE49-F238E27FC236}">
                <a16:creationId xmlns:a16="http://schemas.microsoft.com/office/drawing/2014/main" id="{255FE768-AAC7-4077-85A4-C0D244E45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040" y="328320"/>
            <a:ext cx="3735854" cy="26669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first american in space">
            <a:extLst>
              <a:ext uri="{FF2B5EF4-FFF2-40B4-BE49-F238E27FC236}">
                <a16:creationId xmlns:a16="http://schemas.microsoft.com/office/drawing/2014/main" id="{CAAE843F-3AB2-46C7-9A86-D983F9D50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125" y="3429000"/>
            <a:ext cx="2559961" cy="310067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freedom 7">
            <a:extLst>
              <a:ext uri="{FF2B5EF4-FFF2-40B4-BE49-F238E27FC236}">
                <a16:creationId xmlns:a16="http://schemas.microsoft.com/office/drawing/2014/main" id="{35E40994-BCF3-4A04-82DA-DBCA46B29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128" y="3740737"/>
            <a:ext cx="3555999" cy="266699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Wernher von Braun 1960.jpg">
            <a:extLst>
              <a:ext uri="{FF2B5EF4-FFF2-40B4-BE49-F238E27FC236}">
                <a16:creationId xmlns:a16="http://schemas.microsoft.com/office/drawing/2014/main" id="{9E296CFC-8F97-4AC7-803C-F82B08AEDA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0513" y="268889"/>
            <a:ext cx="2312014" cy="294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73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B81F-C626-42E6-882C-AA966DE5D26F}"/>
              </a:ext>
            </a:extLst>
          </p:cNvPr>
          <p:cNvSpPr>
            <a:spLocks noGrp="1"/>
          </p:cNvSpPr>
          <p:nvPr>
            <p:ph type="title"/>
          </p:nvPr>
        </p:nvSpPr>
        <p:spPr>
          <a:xfrm>
            <a:off x="1143001" y="148281"/>
            <a:ext cx="9905998" cy="438945"/>
          </a:xfrm>
        </p:spPr>
        <p:txBody>
          <a:bodyPr>
            <a:normAutofit fontScale="90000"/>
          </a:bodyPr>
          <a:lstStyle/>
          <a:p>
            <a:r>
              <a:rPr lang="en-US" b="1" dirty="0"/>
              <a:t>Sputnik</a:t>
            </a:r>
          </a:p>
        </p:txBody>
      </p:sp>
      <p:sp>
        <p:nvSpPr>
          <p:cNvPr id="3" name="Content Placeholder 2">
            <a:extLst>
              <a:ext uri="{FF2B5EF4-FFF2-40B4-BE49-F238E27FC236}">
                <a16:creationId xmlns:a16="http://schemas.microsoft.com/office/drawing/2014/main" id="{2F6BA0BB-E802-45A2-82F2-3196468E24FA}"/>
              </a:ext>
            </a:extLst>
          </p:cNvPr>
          <p:cNvSpPr>
            <a:spLocks noGrp="1"/>
          </p:cNvSpPr>
          <p:nvPr>
            <p:ph idx="1"/>
          </p:nvPr>
        </p:nvSpPr>
        <p:spPr>
          <a:xfrm>
            <a:off x="103445" y="587226"/>
            <a:ext cx="5992556" cy="6122493"/>
          </a:xfrm>
        </p:spPr>
        <p:txBody>
          <a:bodyPr>
            <a:normAutofit lnSpcReduction="10000"/>
          </a:bodyPr>
          <a:lstStyle/>
          <a:p>
            <a:r>
              <a:rPr lang="en-US" sz="2800" b="1" dirty="0"/>
              <a:t>1957 – 1</a:t>
            </a:r>
            <a:r>
              <a:rPr lang="en-US" sz="2800" b="1" baseline="30000" dirty="0"/>
              <a:t>st</a:t>
            </a:r>
            <a:r>
              <a:rPr lang="en-US" sz="2800" b="1" dirty="0"/>
              <a:t> artificial satellite</a:t>
            </a:r>
          </a:p>
          <a:p>
            <a:r>
              <a:rPr lang="en-US" sz="2800" b="1" dirty="0"/>
              <a:t>U.S. Reaction</a:t>
            </a:r>
          </a:p>
          <a:p>
            <a:r>
              <a:rPr lang="en-US" sz="2800" b="1" dirty="0"/>
              <a:t>1959 – Yuri Gagarin = 1</a:t>
            </a:r>
            <a:r>
              <a:rPr lang="en-US" sz="2800" b="1" baseline="30000" dirty="0"/>
              <a:t>st</a:t>
            </a:r>
            <a:r>
              <a:rPr lang="en-US" sz="2800" b="1" dirty="0"/>
              <a:t> human in space</a:t>
            </a:r>
          </a:p>
          <a:p>
            <a:r>
              <a:rPr lang="en-US" sz="2800" b="1" dirty="0"/>
              <a:t>1961 – Alan Shepard = 1</a:t>
            </a:r>
            <a:r>
              <a:rPr lang="en-US" sz="2800" b="1" baseline="30000" dirty="0"/>
              <a:t>st</a:t>
            </a:r>
            <a:r>
              <a:rPr lang="en-US" sz="2800" b="1" dirty="0"/>
              <a:t> American in space</a:t>
            </a:r>
          </a:p>
          <a:p>
            <a:r>
              <a:rPr lang="en-US" sz="2800" b="1" dirty="0"/>
              <a:t>“We choose to go to the Moon! We choose to go to the Moon in this decade and do the other things, not because they are easy, but because they are hard…”</a:t>
            </a:r>
          </a:p>
        </p:txBody>
      </p:sp>
      <p:pic>
        <p:nvPicPr>
          <p:cNvPr id="5122" name="Picture 2" descr="Image result for sputnik">
            <a:extLst>
              <a:ext uri="{FF2B5EF4-FFF2-40B4-BE49-F238E27FC236}">
                <a16:creationId xmlns:a16="http://schemas.microsoft.com/office/drawing/2014/main" id="{80DB57A4-31DB-4714-820B-30F985C85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303" y="148281"/>
            <a:ext cx="4066789" cy="33305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yuri gagarin">
            <a:extLst>
              <a:ext uri="{FF2B5EF4-FFF2-40B4-BE49-F238E27FC236}">
                <a16:creationId xmlns:a16="http://schemas.microsoft.com/office/drawing/2014/main" id="{7462C16B-DD7D-4394-BEA1-D04361E6E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617" y="3732160"/>
            <a:ext cx="3826475" cy="28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063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42339-3EFF-4FDF-AEF1-77E8857009A0}"/>
              </a:ext>
            </a:extLst>
          </p:cNvPr>
          <p:cNvSpPr>
            <a:spLocks noGrp="1"/>
          </p:cNvSpPr>
          <p:nvPr>
            <p:ph type="title"/>
          </p:nvPr>
        </p:nvSpPr>
        <p:spPr>
          <a:xfrm>
            <a:off x="1143000" y="200045"/>
            <a:ext cx="9905998" cy="438945"/>
          </a:xfrm>
        </p:spPr>
        <p:txBody>
          <a:bodyPr>
            <a:normAutofit fontScale="90000"/>
          </a:bodyPr>
          <a:lstStyle/>
          <a:p>
            <a:r>
              <a:rPr lang="en-US" b="1" dirty="0"/>
              <a:t>Race to the Moon </a:t>
            </a:r>
          </a:p>
        </p:txBody>
      </p:sp>
      <p:sp>
        <p:nvSpPr>
          <p:cNvPr id="3" name="Content Placeholder 2">
            <a:extLst>
              <a:ext uri="{FF2B5EF4-FFF2-40B4-BE49-F238E27FC236}">
                <a16:creationId xmlns:a16="http://schemas.microsoft.com/office/drawing/2014/main" id="{C6994B9D-C736-4787-8CF3-CAAC0EA614CC}"/>
              </a:ext>
            </a:extLst>
          </p:cNvPr>
          <p:cNvSpPr>
            <a:spLocks noGrp="1"/>
          </p:cNvSpPr>
          <p:nvPr>
            <p:ph idx="1"/>
          </p:nvPr>
        </p:nvSpPr>
        <p:spPr>
          <a:xfrm>
            <a:off x="128158" y="638990"/>
            <a:ext cx="5967841" cy="6132513"/>
          </a:xfrm>
        </p:spPr>
        <p:txBody>
          <a:bodyPr>
            <a:normAutofit/>
          </a:bodyPr>
          <a:lstStyle/>
          <a:p>
            <a:r>
              <a:rPr lang="en-US" sz="3200" b="1" dirty="0"/>
              <a:t>July 16, 1969 – Apollo 11 launches</a:t>
            </a:r>
          </a:p>
          <a:p>
            <a:r>
              <a:rPr lang="en-US" sz="3200" b="1" dirty="0"/>
              <a:t>Neil Armstrong, Buzz Aldrin, &amp; Michael Collins</a:t>
            </a:r>
          </a:p>
          <a:p>
            <a:r>
              <a:rPr lang="en-US" sz="3200" b="1" dirty="0"/>
              <a:t>Effectively ends the Space Race </a:t>
            </a:r>
          </a:p>
          <a:p>
            <a:r>
              <a:rPr lang="en-US" sz="3200" b="1" dirty="0"/>
              <a:t>Watershed moment in US history </a:t>
            </a:r>
          </a:p>
        </p:txBody>
      </p:sp>
      <p:pic>
        <p:nvPicPr>
          <p:cNvPr id="6146" name="Picture 2" descr="Image result for moon landing">
            <a:extLst>
              <a:ext uri="{FF2B5EF4-FFF2-40B4-BE49-F238E27FC236}">
                <a16:creationId xmlns:a16="http://schemas.microsoft.com/office/drawing/2014/main" id="{D6443389-580E-4A6B-913B-855927952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7154" y="200045"/>
            <a:ext cx="4370688" cy="32780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apollo 11">
            <a:extLst>
              <a:ext uri="{FF2B5EF4-FFF2-40B4-BE49-F238E27FC236}">
                <a16:creationId xmlns:a16="http://schemas.microsoft.com/office/drawing/2014/main" id="{FD1F62A1-00FE-4C96-80D4-FEE1BC215B5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Image result for apollo 11 rocket">
            <a:extLst>
              <a:ext uri="{FF2B5EF4-FFF2-40B4-BE49-F238E27FC236}">
                <a16:creationId xmlns:a16="http://schemas.microsoft.com/office/drawing/2014/main" id="{F8578E7F-7DF1-47F1-B048-E94895C02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154" y="3581400"/>
            <a:ext cx="3814928" cy="307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47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FFD8-C05C-4025-8907-7DA883DC9309}"/>
              </a:ext>
            </a:extLst>
          </p:cNvPr>
          <p:cNvSpPr>
            <a:spLocks noGrp="1"/>
          </p:cNvSpPr>
          <p:nvPr>
            <p:ph type="title"/>
          </p:nvPr>
        </p:nvSpPr>
        <p:spPr>
          <a:xfrm>
            <a:off x="956062" y="234778"/>
            <a:ext cx="9905998" cy="589564"/>
          </a:xfrm>
        </p:spPr>
        <p:txBody>
          <a:bodyPr/>
          <a:lstStyle/>
          <a:p>
            <a:r>
              <a:rPr lang="en-US" b="1" dirty="0"/>
              <a:t>Important Leaders – the West</a:t>
            </a:r>
          </a:p>
        </p:txBody>
      </p:sp>
      <p:pic>
        <p:nvPicPr>
          <p:cNvPr id="6146" name="Picture 2" descr="Image result for truman">
            <a:extLst>
              <a:ext uri="{FF2B5EF4-FFF2-40B4-BE49-F238E27FC236}">
                <a16:creationId xmlns:a16="http://schemas.microsoft.com/office/drawing/2014/main" id="{64E6FE9F-53FE-42BD-B571-562D330A1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27" y="824343"/>
            <a:ext cx="2095500" cy="26277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eisenhower">
            <a:extLst>
              <a:ext uri="{FF2B5EF4-FFF2-40B4-BE49-F238E27FC236}">
                <a16:creationId xmlns:a16="http://schemas.microsoft.com/office/drawing/2014/main" id="{4ED6A6BF-72CE-4DC4-BA30-D81685D78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27" y="3731279"/>
            <a:ext cx="2095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kennedy">
            <a:extLst>
              <a:ext uri="{FF2B5EF4-FFF2-40B4-BE49-F238E27FC236}">
                <a16:creationId xmlns:a16="http://schemas.microsoft.com/office/drawing/2014/main" id="{1E386785-5AED-4C6C-9BC8-6066BB579C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994" y="3731279"/>
            <a:ext cx="2095500" cy="267431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lyndon johnson">
            <a:extLst>
              <a:ext uri="{FF2B5EF4-FFF2-40B4-BE49-F238E27FC236}">
                <a16:creationId xmlns:a16="http://schemas.microsoft.com/office/drawing/2014/main" id="{163202DC-F4B6-4440-8666-0AF0B154D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1994" y="809353"/>
            <a:ext cx="2095500" cy="2784546"/>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nixon">
            <a:extLst>
              <a:ext uri="{FF2B5EF4-FFF2-40B4-BE49-F238E27FC236}">
                <a16:creationId xmlns:a16="http://schemas.microsoft.com/office/drawing/2014/main" id="{86132AD1-CB15-45B7-AF93-CF8942399F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869" y="798453"/>
            <a:ext cx="2165378" cy="288539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Image result for gerald ford">
            <a:extLst>
              <a:ext uri="{FF2B5EF4-FFF2-40B4-BE49-F238E27FC236}">
                <a16:creationId xmlns:a16="http://schemas.microsoft.com/office/drawing/2014/main" id="{BBBC7D61-3F1E-40AD-AE9F-AFFBE4CB76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9629" y="3761509"/>
            <a:ext cx="2022967" cy="2885390"/>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Image result for jimmy carter">
            <a:extLst>
              <a:ext uri="{FF2B5EF4-FFF2-40B4-BE49-F238E27FC236}">
                <a16:creationId xmlns:a16="http://schemas.microsoft.com/office/drawing/2014/main" id="{C7629F4D-57FA-4EC9-9088-96156D0A10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2372" y="3761509"/>
            <a:ext cx="2349054" cy="2885390"/>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Image result for reagan">
            <a:extLst>
              <a:ext uri="{FF2B5EF4-FFF2-40B4-BE49-F238E27FC236}">
                <a16:creationId xmlns:a16="http://schemas.microsoft.com/office/drawing/2014/main" id="{C4C83F51-8DCC-4F17-BF3F-6DA256C0B9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7622" y="772565"/>
            <a:ext cx="2349054" cy="2937167"/>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Image result for george h w bush">
            <a:extLst>
              <a:ext uri="{FF2B5EF4-FFF2-40B4-BE49-F238E27FC236}">
                <a16:creationId xmlns:a16="http://schemas.microsoft.com/office/drawing/2014/main" id="{A7D52B68-4794-4FE0-927B-1216C0F31F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67881" y="876119"/>
            <a:ext cx="2548583" cy="2548583"/>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descr="Image result for thatcher">
            <a:extLst>
              <a:ext uri="{FF2B5EF4-FFF2-40B4-BE49-F238E27FC236}">
                <a16:creationId xmlns:a16="http://schemas.microsoft.com/office/drawing/2014/main" id="{EF59F7A6-E0EE-42E6-BD86-64F5AC0853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01965" y="3761509"/>
            <a:ext cx="2200721" cy="288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673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3EE5-1763-45F6-BF40-6D12B608BE4A}"/>
              </a:ext>
            </a:extLst>
          </p:cNvPr>
          <p:cNvSpPr>
            <a:spLocks noGrp="1"/>
          </p:cNvSpPr>
          <p:nvPr>
            <p:ph type="title"/>
          </p:nvPr>
        </p:nvSpPr>
        <p:spPr>
          <a:xfrm>
            <a:off x="968418" y="98854"/>
            <a:ext cx="9905998" cy="428926"/>
          </a:xfrm>
        </p:spPr>
        <p:txBody>
          <a:bodyPr>
            <a:normAutofit fontScale="90000"/>
          </a:bodyPr>
          <a:lstStyle/>
          <a:p>
            <a:r>
              <a:rPr lang="en-US" b="1" dirty="0"/>
              <a:t>Important Leaders – The East </a:t>
            </a:r>
          </a:p>
        </p:txBody>
      </p:sp>
      <p:pic>
        <p:nvPicPr>
          <p:cNvPr id="4" name="Picture 6" descr="Image result for nikita khrushchev">
            <a:extLst>
              <a:ext uri="{FF2B5EF4-FFF2-40B4-BE49-F238E27FC236}">
                <a16:creationId xmlns:a16="http://schemas.microsoft.com/office/drawing/2014/main" id="{5EDE2905-7BD8-4539-A100-AEC6161E7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40" y="638175"/>
            <a:ext cx="2095500" cy="27908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malenkov">
            <a:extLst>
              <a:ext uri="{FF2B5EF4-FFF2-40B4-BE49-F238E27FC236}">
                <a16:creationId xmlns:a16="http://schemas.microsoft.com/office/drawing/2014/main" id="{AA81B05E-A6E9-4E3B-A69D-D1954E881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40" y="3539395"/>
            <a:ext cx="2167839" cy="303666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leonid brezhnev">
            <a:extLst>
              <a:ext uri="{FF2B5EF4-FFF2-40B4-BE49-F238E27FC236}">
                <a16:creationId xmlns:a16="http://schemas.microsoft.com/office/drawing/2014/main" id="{5FB2C04B-EAEB-4D25-9FC0-CFC70EBF7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556" y="638176"/>
            <a:ext cx="2303763" cy="292455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andropov">
            <a:extLst>
              <a:ext uri="{FF2B5EF4-FFF2-40B4-BE49-F238E27FC236}">
                <a16:creationId xmlns:a16="http://schemas.microsoft.com/office/drawing/2014/main" id="{3F48C9B0-C42D-41CA-9B3C-D2C98FB45E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3819" y="3880482"/>
            <a:ext cx="209550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 result for gorbachev">
            <a:extLst>
              <a:ext uri="{FF2B5EF4-FFF2-40B4-BE49-F238E27FC236}">
                <a16:creationId xmlns:a16="http://schemas.microsoft.com/office/drawing/2014/main" id="{0495602D-E25A-4C45-8321-B2267477B4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6023" y="3709032"/>
            <a:ext cx="20955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Image result for mao zedong">
            <a:extLst>
              <a:ext uri="{FF2B5EF4-FFF2-40B4-BE49-F238E27FC236}">
                <a16:creationId xmlns:a16="http://schemas.microsoft.com/office/drawing/2014/main" id="{1B0CF8EC-9C22-474E-9810-79258CC3D2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537" y="527780"/>
            <a:ext cx="2400472" cy="3065338"/>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Image result for ho chi minh">
            <a:extLst>
              <a:ext uri="{FF2B5EF4-FFF2-40B4-BE49-F238E27FC236}">
                <a16:creationId xmlns:a16="http://schemas.microsoft.com/office/drawing/2014/main" id="{BA7D16C8-D880-4491-9B86-67010ACEC9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6519" y="3629767"/>
            <a:ext cx="2167839" cy="294629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8" descr="Image result for castro">
            <a:extLst>
              <a:ext uri="{FF2B5EF4-FFF2-40B4-BE49-F238E27FC236}">
                <a16:creationId xmlns:a16="http://schemas.microsoft.com/office/drawing/2014/main" id="{59F8B08B-C37A-4D46-8B4C-D61CAD2F88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0" descr="Image result for castro">
            <a:extLst>
              <a:ext uri="{FF2B5EF4-FFF2-40B4-BE49-F238E27FC236}">
                <a16:creationId xmlns:a16="http://schemas.microsoft.com/office/drawing/2014/main" id="{E2FDD420-CABC-4DDD-9945-2F12937C6B67}"/>
              </a:ext>
            </a:extLst>
          </p:cNvPr>
          <p:cNvSpPr>
            <a:spLocks noChangeAspect="1" noChangeArrowheads="1"/>
          </p:cNvSpPr>
          <p:nvPr/>
        </p:nvSpPr>
        <p:spPr bwMode="auto">
          <a:xfrm>
            <a:off x="6096000" y="920578"/>
            <a:ext cx="2813222" cy="28132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90" name="Picture 22" descr="Image result for castro">
            <a:extLst>
              <a:ext uri="{FF2B5EF4-FFF2-40B4-BE49-F238E27FC236}">
                <a16:creationId xmlns:a16="http://schemas.microsoft.com/office/drawing/2014/main" id="{9577B466-CBAA-4E19-9034-7DA0155D90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10570" y="40738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289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0320-66B9-4ED7-95C0-CC24D1D392AC}"/>
              </a:ext>
            </a:extLst>
          </p:cNvPr>
          <p:cNvSpPr>
            <a:spLocks noGrp="1"/>
          </p:cNvSpPr>
          <p:nvPr>
            <p:ph type="title"/>
          </p:nvPr>
        </p:nvSpPr>
        <p:spPr>
          <a:xfrm>
            <a:off x="999441" y="98855"/>
            <a:ext cx="9905998" cy="700774"/>
          </a:xfrm>
        </p:spPr>
        <p:txBody>
          <a:bodyPr/>
          <a:lstStyle/>
          <a:p>
            <a:r>
              <a:rPr lang="en-US" b="1" dirty="0"/>
              <a:t>Fallout of WWII – Splitting of Germany</a:t>
            </a:r>
          </a:p>
        </p:txBody>
      </p:sp>
      <p:sp>
        <p:nvSpPr>
          <p:cNvPr id="3" name="Content Placeholder 2">
            <a:extLst>
              <a:ext uri="{FF2B5EF4-FFF2-40B4-BE49-F238E27FC236}">
                <a16:creationId xmlns:a16="http://schemas.microsoft.com/office/drawing/2014/main" id="{1EAD22EE-7569-479B-90AD-D8778532EF60}"/>
              </a:ext>
            </a:extLst>
          </p:cNvPr>
          <p:cNvSpPr>
            <a:spLocks noGrp="1"/>
          </p:cNvSpPr>
          <p:nvPr>
            <p:ph idx="1"/>
          </p:nvPr>
        </p:nvSpPr>
        <p:spPr>
          <a:xfrm>
            <a:off x="338223" y="799629"/>
            <a:ext cx="5930772" cy="5811236"/>
          </a:xfrm>
        </p:spPr>
        <p:txBody>
          <a:bodyPr>
            <a:normAutofit/>
          </a:bodyPr>
          <a:lstStyle/>
          <a:p>
            <a:r>
              <a:rPr lang="en-US" sz="3200" b="1" dirty="0"/>
              <a:t>Division of Germany </a:t>
            </a:r>
          </a:p>
          <a:p>
            <a:r>
              <a:rPr lang="en-US" sz="3200" b="1" dirty="0"/>
              <a:t>Occupation Zones</a:t>
            </a:r>
          </a:p>
          <a:p>
            <a:r>
              <a:rPr lang="en-US" sz="3200" b="1" dirty="0"/>
              <a:t>Marshall Plan</a:t>
            </a:r>
          </a:p>
          <a:p>
            <a:r>
              <a:rPr lang="en-US" sz="3200" b="1" dirty="0"/>
              <a:t>West Germany (Federal Republic of Germany)</a:t>
            </a:r>
          </a:p>
          <a:p>
            <a:r>
              <a:rPr lang="en-US" sz="3200" b="1" dirty="0"/>
              <a:t>East Germany (German Democratic Republic)</a:t>
            </a:r>
          </a:p>
        </p:txBody>
      </p:sp>
      <p:pic>
        <p:nvPicPr>
          <p:cNvPr id="2050" name="Picture 2" descr="Image result for map of germany after ww2">
            <a:extLst>
              <a:ext uri="{FF2B5EF4-FFF2-40B4-BE49-F238E27FC236}">
                <a16:creationId xmlns:a16="http://schemas.microsoft.com/office/drawing/2014/main" id="{09B42311-E512-464B-90D5-18DC3A90C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673" y="1658142"/>
            <a:ext cx="4084766" cy="483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36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F4DD-31D6-4C62-A85E-5B6A02E99FDB}"/>
              </a:ext>
            </a:extLst>
          </p:cNvPr>
          <p:cNvSpPr>
            <a:spLocks noGrp="1"/>
          </p:cNvSpPr>
          <p:nvPr>
            <p:ph type="title"/>
          </p:nvPr>
        </p:nvSpPr>
        <p:spPr>
          <a:xfrm>
            <a:off x="1143001" y="111211"/>
            <a:ext cx="9905998" cy="827903"/>
          </a:xfrm>
        </p:spPr>
        <p:txBody>
          <a:bodyPr/>
          <a:lstStyle/>
          <a:p>
            <a:r>
              <a:rPr lang="en-US" b="1" dirty="0"/>
              <a:t>The Domino Theory</a:t>
            </a:r>
          </a:p>
        </p:txBody>
      </p:sp>
      <p:sp>
        <p:nvSpPr>
          <p:cNvPr id="3" name="Content Placeholder 2">
            <a:extLst>
              <a:ext uri="{FF2B5EF4-FFF2-40B4-BE49-F238E27FC236}">
                <a16:creationId xmlns:a16="http://schemas.microsoft.com/office/drawing/2014/main" id="{0C9C6176-E5AE-4C07-AC3C-3C1F0BC2C687}"/>
              </a:ext>
            </a:extLst>
          </p:cNvPr>
          <p:cNvSpPr>
            <a:spLocks noGrp="1"/>
          </p:cNvSpPr>
          <p:nvPr>
            <p:ph idx="1"/>
          </p:nvPr>
        </p:nvSpPr>
        <p:spPr>
          <a:xfrm>
            <a:off x="103445" y="778476"/>
            <a:ext cx="5992556" cy="5968313"/>
          </a:xfrm>
        </p:spPr>
        <p:txBody>
          <a:bodyPr>
            <a:normAutofit/>
          </a:bodyPr>
          <a:lstStyle/>
          <a:p>
            <a:r>
              <a:rPr lang="en-US" sz="3200" b="1" dirty="0"/>
              <a:t>U.S. foreign policy throughout Cold War</a:t>
            </a:r>
          </a:p>
          <a:p>
            <a:r>
              <a:rPr lang="en-US" sz="3200" b="1" dirty="0"/>
              <a:t>A communist government in one nation would quickly lead to communist takeovers in neighboring states, each falling like a row of dominos </a:t>
            </a:r>
          </a:p>
          <a:p>
            <a:r>
              <a:rPr lang="en-US" sz="3200" b="1" dirty="0"/>
              <a:t>Made famous by Eisenhower</a:t>
            </a:r>
          </a:p>
          <a:p>
            <a:r>
              <a:rPr lang="en-US" sz="3200" b="1" dirty="0"/>
              <a:t>Now it is largely discredited</a:t>
            </a:r>
          </a:p>
        </p:txBody>
      </p:sp>
      <p:pic>
        <p:nvPicPr>
          <p:cNvPr id="3074" name="Picture 2" descr="Image result for the domino theory political cartoon 1950s">
            <a:extLst>
              <a:ext uri="{FF2B5EF4-FFF2-40B4-BE49-F238E27FC236}">
                <a16:creationId xmlns:a16="http://schemas.microsoft.com/office/drawing/2014/main" id="{486C4631-88CC-42CB-B443-730D87448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936" y="2236573"/>
            <a:ext cx="5566988" cy="295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38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9BE0-0766-4B66-B773-8D2AE80F2ECA}"/>
              </a:ext>
            </a:extLst>
          </p:cNvPr>
          <p:cNvSpPr>
            <a:spLocks noGrp="1"/>
          </p:cNvSpPr>
          <p:nvPr>
            <p:ph type="title"/>
          </p:nvPr>
        </p:nvSpPr>
        <p:spPr>
          <a:xfrm>
            <a:off x="1143001" y="135925"/>
            <a:ext cx="9905998" cy="342429"/>
          </a:xfrm>
        </p:spPr>
        <p:txBody>
          <a:bodyPr>
            <a:normAutofit fontScale="90000"/>
          </a:bodyPr>
          <a:lstStyle/>
          <a:p>
            <a:r>
              <a:rPr lang="en-US" b="1" dirty="0"/>
              <a:t>Soviet Satellite States</a:t>
            </a:r>
          </a:p>
        </p:txBody>
      </p:sp>
      <p:sp>
        <p:nvSpPr>
          <p:cNvPr id="3" name="Content Placeholder 2">
            <a:extLst>
              <a:ext uri="{FF2B5EF4-FFF2-40B4-BE49-F238E27FC236}">
                <a16:creationId xmlns:a16="http://schemas.microsoft.com/office/drawing/2014/main" id="{4C92D60A-C7F3-453E-AEFE-8665860586E4}"/>
              </a:ext>
            </a:extLst>
          </p:cNvPr>
          <p:cNvSpPr>
            <a:spLocks noGrp="1"/>
          </p:cNvSpPr>
          <p:nvPr>
            <p:ph idx="1"/>
          </p:nvPr>
        </p:nvSpPr>
        <p:spPr>
          <a:xfrm>
            <a:off x="91089" y="630196"/>
            <a:ext cx="6004912" cy="6091880"/>
          </a:xfrm>
        </p:spPr>
        <p:txBody>
          <a:bodyPr>
            <a:normAutofit/>
          </a:bodyPr>
          <a:lstStyle/>
          <a:p>
            <a:r>
              <a:rPr lang="en-US" sz="3200" b="1" dirty="0"/>
              <a:t>Russia had been invaded twice in 40 years, 3x in 130 years</a:t>
            </a:r>
          </a:p>
          <a:p>
            <a:r>
              <a:rPr lang="en-US" sz="3200" b="1" dirty="0"/>
              <a:t>Wanted protection</a:t>
            </a:r>
          </a:p>
          <a:p>
            <a:r>
              <a:rPr lang="en-US" sz="3200" b="1" dirty="0"/>
              <a:t>Also wanted to rule other Slavic peoples</a:t>
            </a:r>
          </a:p>
          <a:p>
            <a:r>
              <a:rPr lang="en-US" sz="3200" b="1" dirty="0"/>
              <a:t>Eastern Bloc</a:t>
            </a:r>
          </a:p>
          <a:p>
            <a:r>
              <a:rPr lang="en-US" sz="3200" b="1" dirty="0"/>
              <a:t>Iron Curtain </a:t>
            </a:r>
          </a:p>
        </p:txBody>
      </p:sp>
      <p:pic>
        <p:nvPicPr>
          <p:cNvPr id="4098" name="Picture 2" descr="Image result for map of soviet union 1950s">
            <a:extLst>
              <a:ext uri="{FF2B5EF4-FFF2-40B4-BE49-F238E27FC236}">
                <a16:creationId xmlns:a16="http://schemas.microsoft.com/office/drawing/2014/main" id="{1EDD4830-06C9-4553-86BA-58E9BA9F2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2916" y="1865870"/>
            <a:ext cx="5143374" cy="3854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17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7C01-AE18-4768-9200-50D8D2C9E252}"/>
              </a:ext>
            </a:extLst>
          </p:cNvPr>
          <p:cNvSpPr>
            <a:spLocks noGrp="1"/>
          </p:cNvSpPr>
          <p:nvPr>
            <p:ph type="title"/>
          </p:nvPr>
        </p:nvSpPr>
        <p:spPr>
          <a:xfrm>
            <a:off x="1143001" y="86497"/>
            <a:ext cx="9905998" cy="626634"/>
          </a:xfrm>
        </p:spPr>
        <p:txBody>
          <a:bodyPr/>
          <a:lstStyle/>
          <a:p>
            <a:r>
              <a:rPr lang="en-US" b="1" dirty="0"/>
              <a:t>The Arms Race</a:t>
            </a:r>
          </a:p>
        </p:txBody>
      </p:sp>
      <p:sp>
        <p:nvSpPr>
          <p:cNvPr id="3" name="Content Placeholder 2">
            <a:extLst>
              <a:ext uri="{FF2B5EF4-FFF2-40B4-BE49-F238E27FC236}">
                <a16:creationId xmlns:a16="http://schemas.microsoft.com/office/drawing/2014/main" id="{3099E630-B6BC-42F9-85E7-3037DA4F3D27}"/>
              </a:ext>
            </a:extLst>
          </p:cNvPr>
          <p:cNvSpPr>
            <a:spLocks noGrp="1"/>
          </p:cNvSpPr>
          <p:nvPr>
            <p:ph idx="1"/>
          </p:nvPr>
        </p:nvSpPr>
        <p:spPr>
          <a:xfrm>
            <a:off x="152873" y="713131"/>
            <a:ext cx="5943128" cy="6058372"/>
          </a:xfrm>
        </p:spPr>
        <p:txBody>
          <a:bodyPr>
            <a:normAutofit/>
          </a:bodyPr>
          <a:lstStyle/>
          <a:p>
            <a:r>
              <a:rPr lang="en-US" sz="3200" b="1" dirty="0"/>
              <a:t>Competition between two or more states to have the best armed forces</a:t>
            </a:r>
          </a:p>
          <a:p>
            <a:r>
              <a:rPr lang="en-US" sz="3200" b="1" dirty="0"/>
              <a:t>Bikini Atoll</a:t>
            </a:r>
          </a:p>
          <a:p>
            <a:r>
              <a:rPr lang="en-US" sz="3200" b="1" dirty="0"/>
              <a:t>Strategic Bombers</a:t>
            </a:r>
          </a:p>
          <a:p>
            <a:r>
              <a:rPr lang="en-US" sz="3200" b="1" dirty="0"/>
              <a:t>ICBMs – Intercontinental Ballistics Missiles</a:t>
            </a:r>
          </a:p>
          <a:p>
            <a:r>
              <a:rPr lang="en-US" sz="3200" b="1" dirty="0"/>
              <a:t>Bomber Gap</a:t>
            </a:r>
          </a:p>
        </p:txBody>
      </p:sp>
      <p:pic>
        <p:nvPicPr>
          <p:cNvPr id="1026" name="Picture 2" descr="Image result for the arms race">
            <a:extLst>
              <a:ext uri="{FF2B5EF4-FFF2-40B4-BE49-F238E27FC236}">
                <a16:creationId xmlns:a16="http://schemas.microsoft.com/office/drawing/2014/main" id="{87E8FF94-A753-4E66-8964-3614B8EC1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308" y="1693454"/>
            <a:ext cx="5685978" cy="347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941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A5A2-DD04-4E0D-ACB8-D1855D2DEAB3}"/>
              </a:ext>
            </a:extLst>
          </p:cNvPr>
          <p:cNvSpPr>
            <a:spLocks noGrp="1"/>
          </p:cNvSpPr>
          <p:nvPr>
            <p:ph type="title"/>
          </p:nvPr>
        </p:nvSpPr>
        <p:spPr>
          <a:xfrm>
            <a:off x="1143001" y="212401"/>
            <a:ext cx="9905998" cy="438945"/>
          </a:xfrm>
        </p:spPr>
        <p:txBody>
          <a:bodyPr>
            <a:normAutofit fontScale="90000"/>
          </a:bodyPr>
          <a:lstStyle/>
          <a:p>
            <a:r>
              <a:rPr lang="en-US" b="1" dirty="0" err="1"/>
              <a:t>Russkies</a:t>
            </a:r>
            <a:r>
              <a:rPr lang="en-US" b="1" dirty="0"/>
              <a:t> get the Bomb </a:t>
            </a:r>
          </a:p>
        </p:txBody>
      </p:sp>
      <p:sp>
        <p:nvSpPr>
          <p:cNvPr id="3" name="Content Placeholder 2">
            <a:extLst>
              <a:ext uri="{FF2B5EF4-FFF2-40B4-BE49-F238E27FC236}">
                <a16:creationId xmlns:a16="http://schemas.microsoft.com/office/drawing/2014/main" id="{60350277-2870-4C6D-BC25-85ADA5527BF2}"/>
              </a:ext>
            </a:extLst>
          </p:cNvPr>
          <p:cNvSpPr>
            <a:spLocks noGrp="1"/>
          </p:cNvSpPr>
          <p:nvPr>
            <p:ph idx="1"/>
          </p:nvPr>
        </p:nvSpPr>
        <p:spPr>
          <a:xfrm>
            <a:off x="128159" y="651346"/>
            <a:ext cx="5967842" cy="6120157"/>
          </a:xfrm>
        </p:spPr>
        <p:txBody>
          <a:bodyPr>
            <a:normAutofit/>
          </a:bodyPr>
          <a:lstStyle/>
          <a:p>
            <a:r>
              <a:rPr lang="en-US" sz="3600" b="1" dirty="0"/>
              <a:t>August 1949 – “First Lightning”</a:t>
            </a:r>
          </a:p>
          <a:p>
            <a:r>
              <a:rPr lang="en-US" sz="3600" b="1" dirty="0"/>
              <a:t>Copy of Fat Man</a:t>
            </a:r>
          </a:p>
          <a:p>
            <a:r>
              <a:rPr lang="en-US" sz="3600" b="1" dirty="0"/>
              <a:t>USSR had spies in the Manhattan Project</a:t>
            </a:r>
          </a:p>
          <a:p>
            <a:r>
              <a:rPr lang="en-US" sz="3600" b="1" dirty="0"/>
              <a:t>What does this mean?</a:t>
            </a:r>
          </a:p>
        </p:txBody>
      </p:sp>
      <p:pic>
        <p:nvPicPr>
          <p:cNvPr id="2050" name="Picture 2" descr="Image result for russia gets the bomb">
            <a:extLst>
              <a:ext uri="{FF2B5EF4-FFF2-40B4-BE49-F238E27FC236}">
                <a16:creationId xmlns:a16="http://schemas.microsoft.com/office/drawing/2014/main" id="{888F6E4E-6940-4DF6-BAD1-F3567AA05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276" y="1975631"/>
            <a:ext cx="5498994" cy="347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4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817C9-8742-4693-8B77-A6D7C101CB23}"/>
              </a:ext>
            </a:extLst>
          </p:cNvPr>
          <p:cNvSpPr>
            <a:spLocks noGrp="1"/>
          </p:cNvSpPr>
          <p:nvPr>
            <p:ph type="title"/>
          </p:nvPr>
        </p:nvSpPr>
        <p:spPr>
          <a:xfrm>
            <a:off x="1143001" y="160639"/>
            <a:ext cx="9905998" cy="477796"/>
          </a:xfrm>
        </p:spPr>
        <p:txBody>
          <a:bodyPr>
            <a:normAutofit fontScale="90000"/>
          </a:bodyPr>
          <a:lstStyle/>
          <a:p>
            <a:r>
              <a:rPr lang="en-US" b="1" dirty="0"/>
              <a:t>Mutual Assured Destruction</a:t>
            </a:r>
          </a:p>
        </p:txBody>
      </p:sp>
      <p:sp>
        <p:nvSpPr>
          <p:cNvPr id="3" name="Content Placeholder 2">
            <a:extLst>
              <a:ext uri="{FF2B5EF4-FFF2-40B4-BE49-F238E27FC236}">
                <a16:creationId xmlns:a16="http://schemas.microsoft.com/office/drawing/2014/main" id="{26398451-10D1-4E9F-96D0-42065F8FECF4}"/>
              </a:ext>
            </a:extLst>
          </p:cNvPr>
          <p:cNvSpPr>
            <a:spLocks noGrp="1"/>
          </p:cNvSpPr>
          <p:nvPr>
            <p:ph idx="1"/>
          </p:nvPr>
        </p:nvSpPr>
        <p:spPr>
          <a:xfrm>
            <a:off x="115801" y="778476"/>
            <a:ext cx="5980199" cy="5918885"/>
          </a:xfrm>
        </p:spPr>
        <p:txBody>
          <a:bodyPr>
            <a:normAutofit/>
          </a:bodyPr>
          <a:lstStyle/>
          <a:p>
            <a:r>
              <a:rPr lang="en-US" sz="3200" b="1" dirty="0"/>
              <a:t>full-scale use of nuclear weapons by two or more opposing sides would cause the complete annihilation of both the attacker and the defender</a:t>
            </a:r>
          </a:p>
          <a:p>
            <a:r>
              <a:rPr lang="en-US" sz="3200" b="1" dirty="0"/>
              <a:t>Deterrence </a:t>
            </a:r>
          </a:p>
          <a:p>
            <a:r>
              <a:rPr lang="en-US" sz="3200" b="1" dirty="0"/>
              <a:t>If they have it and we have it then nobody will do anything</a:t>
            </a:r>
          </a:p>
        </p:txBody>
      </p:sp>
      <p:pic>
        <p:nvPicPr>
          <p:cNvPr id="3074" name="Picture 2" descr="Image result for mutual assured destruction">
            <a:extLst>
              <a:ext uri="{FF2B5EF4-FFF2-40B4-BE49-F238E27FC236}">
                <a16:creationId xmlns:a16="http://schemas.microsoft.com/office/drawing/2014/main" id="{EF4A08E2-4FF6-4532-81AE-6E2515815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185" y="638435"/>
            <a:ext cx="54483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py vs spy">
            <a:extLst>
              <a:ext uri="{FF2B5EF4-FFF2-40B4-BE49-F238E27FC236}">
                <a16:creationId xmlns:a16="http://schemas.microsoft.com/office/drawing/2014/main" id="{78F2A287-2737-46B8-BE52-EC7CE1D25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216" y="3867665"/>
            <a:ext cx="4841110" cy="272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312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TM04033919[[fn=Circuit]]</Template>
  <TotalTime>72</TotalTime>
  <Words>315</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Trebuchet MS</vt:lpstr>
      <vt:lpstr>Tw Cen MT</vt:lpstr>
      <vt:lpstr>Circuit</vt:lpstr>
      <vt:lpstr>The Cold War: the 1950s</vt:lpstr>
      <vt:lpstr>Important Leaders – the West</vt:lpstr>
      <vt:lpstr>Important Leaders – The East </vt:lpstr>
      <vt:lpstr>Fallout of WWII – Splitting of Germany</vt:lpstr>
      <vt:lpstr>The Domino Theory</vt:lpstr>
      <vt:lpstr>Soviet Satellite States</vt:lpstr>
      <vt:lpstr>The Arms Race</vt:lpstr>
      <vt:lpstr>Russkies get the Bomb </vt:lpstr>
      <vt:lpstr>Mutual Assured Destruction</vt:lpstr>
      <vt:lpstr>The Space Race </vt:lpstr>
      <vt:lpstr>Sputnik</vt:lpstr>
      <vt:lpstr>Race to the Moon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 the 1950s</dc:title>
  <dc:creator>Ryan Ferrin</dc:creator>
  <cp:lastModifiedBy>Jim Schneider</cp:lastModifiedBy>
  <cp:revision>10</cp:revision>
  <dcterms:created xsi:type="dcterms:W3CDTF">2018-04-21T17:00:27Z</dcterms:created>
  <dcterms:modified xsi:type="dcterms:W3CDTF">2018-04-25T13:32:17Z</dcterms:modified>
</cp:coreProperties>
</file>