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A245-8FBF-4B25-B69B-4F1ECA77A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WWII: The European Theater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5A234-1D04-44C5-82F2-8C2748B6E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8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4B35-5068-41DB-876C-CB7A777B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Barbarossa: June – Dec. 1941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7DD92-8AEC-45E2-891B-6D66C40D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27" y="2356365"/>
            <a:ext cx="5904873" cy="42545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Objective: Destroy the Red Army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Moscow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 Caucuses </a:t>
            </a:r>
          </a:p>
        </p:txBody>
      </p:sp>
      <p:pic>
        <p:nvPicPr>
          <p:cNvPr id="9218" name="Picture 2" descr="Image result for operation barbarossa map">
            <a:extLst>
              <a:ext uri="{FF2B5EF4-FFF2-40B4-BE49-F238E27FC236}">
                <a16:creationId xmlns:a16="http://schemas.microsoft.com/office/drawing/2014/main" id="{11684951-E46A-4E05-B0B6-2C2801C4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99" y="2489844"/>
            <a:ext cx="5696489" cy="39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4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E4E5-DAA4-49F1-A3CD-815CFFA1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45" y="924698"/>
            <a:ext cx="8825659" cy="706964"/>
          </a:xfrm>
        </p:spPr>
        <p:txBody>
          <a:bodyPr/>
          <a:lstStyle/>
          <a:p>
            <a:r>
              <a:rPr lang="en-US" b="1" dirty="0"/>
              <a:t>Battle of Stalingrad: Aug. 1942 – Feb. 1943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ED5D-D7CF-44C4-B4E2-43EDA2DD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39" y="2331650"/>
            <a:ext cx="5793662" cy="43039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One turning point of the war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Intense, bloody fighting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Soviets were surrounded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Georgy Zhukov </a:t>
            </a:r>
          </a:p>
        </p:txBody>
      </p:sp>
      <p:pic>
        <p:nvPicPr>
          <p:cNvPr id="10242" name="Picture 2" descr="Image result for battle of stalingrad">
            <a:extLst>
              <a:ext uri="{FF2B5EF4-FFF2-40B4-BE49-F238E27FC236}">
                <a16:creationId xmlns:a16="http://schemas.microsoft.com/office/drawing/2014/main" id="{C3AF16FE-3EA4-4BB1-8C6E-6AF89F70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74" y="4151870"/>
            <a:ext cx="4160209" cy="24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eorgy zhukov">
            <a:extLst>
              <a:ext uri="{FF2B5EF4-FFF2-40B4-BE49-F238E27FC236}">
                <a16:creationId xmlns:a16="http://schemas.microsoft.com/office/drawing/2014/main" id="{8674E3D9-DBCB-4377-B41A-43CB246A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52" y="494270"/>
            <a:ext cx="2424009" cy="33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2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9A4C-0379-4F6E-BA78-05E1BD63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North African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C7EC7-3A9E-4FDA-83EF-FB542A8A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41" y="2468031"/>
            <a:ext cx="5880159" cy="414283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Erwin “The Desert Fox” Rommel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Axis seizes crucial British ports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Battles of Alamein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Operation Torch </a:t>
            </a:r>
          </a:p>
        </p:txBody>
      </p:sp>
      <p:pic>
        <p:nvPicPr>
          <p:cNvPr id="11266" name="Picture 2" descr="Image result for erwin rommel">
            <a:extLst>
              <a:ext uri="{FF2B5EF4-FFF2-40B4-BE49-F238E27FC236}">
                <a16:creationId xmlns:a16="http://schemas.microsoft.com/office/drawing/2014/main" id="{067EA226-5A9F-4BB2-BFD6-A9608D70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24" y="2468031"/>
            <a:ext cx="2439945" cy="39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bernard montgomery">
            <a:extLst>
              <a:ext uri="{FF2B5EF4-FFF2-40B4-BE49-F238E27FC236}">
                <a16:creationId xmlns:a16="http://schemas.microsoft.com/office/drawing/2014/main" id="{23EF89FF-5BD3-48D7-8F84-721CC550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20" y="111890"/>
            <a:ext cx="2725051" cy="34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patton">
            <a:extLst>
              <a:ext uri="{FF2B5EF4-FFF2-40B4-BE49-F238E27FC236}">
                <a16:creationId xmlns:a16="http://schemas.microsoft.com/office/drawing/2014/main" id="{CD0AFDDD-A5EA-4C1B-976C-64B300C3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793" y="3740542"/>
            <a:ext cx="2725051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A378-5AB0-464C-B4D1-3A4079A7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Husky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17DD-ECE9-4313-B05D-40BA2600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67" y="2368722"/>
            <a:ext cx="5830733" cy="429157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Goal: Take Sicily and gain a foothold in Europe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Patton vs. Montgomery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operation husky map">
            <a:extLst>
              <a:ext uri="{FF2B5EF4-FFF2-40B4-BE49-F238E27FC236}">
                <a16:creationId xmlns:a16="http://schemas.microsoft.com/office/drawing/2014/main" id="{6FE7E6CE-68C1-408D-81CD-7F55953F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83" y="2570204"/>
            <a:ext cx="5687450" cy="35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9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656F-0BD2-4D08-B92C-F175EA71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Avalanche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2993-FBF7-4C1D-A375-FB357FCE5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25" y="2368720"/>
            <a:ext cx="5818375" cy="436571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Goal: begin to push up through the Axis’ underbelly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Fighting was slugfest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Albert Kesselring </a:t>
            </a:r>
          </a:p>
        </p:txBody>
      </p:sp>
      <p:pic>
        <p:nvPicPr>
          <p:cNvPr id="13314" name="Picture 2" descr="Head-and-shoulders portrait of a uniformed Nazi German air force general in his 50s wearing an Iron Cross">
            <a:extLst>
              <a:ext uri="{FF2B5EF4-FFF2-40B4-BE49-F238E27FC236}">
                <a16:creationId xmlns:a16="http://schemas.microsoft.com/office/drawing/2014/main" id="{3A5078B9-94EE-4464-88A9-B22146CE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02" y="2538025"/>
            <a:ext cx="2551155" cy="37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italian campaign map">
            <a:extLst>
              <a:ext uri="{FF2B5EF4-FFF2-40B4-BE49-F238E27FC236}">
                <a16:creationId xmlns:a16="http://schemas.microsoft.com/office/drawing/2014/main" id="{80872F2D-C25B-484A-AC09-172055F3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62" y="246198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0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1610-D08B-480D-96DB-A163E085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Overlord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50C16-1D0F-466E-8E4D-98874D20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51" y="2294580"/>
            <a:ext cx="5768949" cy="436571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June 6, 1944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Germans thought it would come at Calais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Paratroopers drop in behind Nazis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Amphibious invasion follows </a:t>
            </a:r>
          </a:p>
        </p:txBody>
      </p:sp>
      <p:pic>
        <p:nvPicPr>
          <p:cNvPr id="14338" name="Picture 2" descr="Image result for operation overlord map">
            <a:extLst>
              <a:ext uri="{FF2B5EF4-FFF2-40B4-BE49-F238E27FC236}">
                <a16:creationId xmlns:a16="http://schemas.microsoft.com/office/drawing/2014/main" id="{EA81FEC4-A5D3-4ADB-9C39-29F88615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49" y="2664881"/>
            <a:ext cx="56388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05A9-2903-46BC-BCB2-E1BDD305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Liberation of Paris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30B2-320F-4FFC-BC05-3FDB6253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97" y="2356365"/>
            <a:ext cx="5867803" cy="4118576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De Gaulle vs. French Resistance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Eisenhower wants to bypass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Image result for charles de gaulle">
            <a:extLst>
              <a:ext uri="{FF2B5EF4-FFF2-40B4-BE49-F238E27FC236}">
                <a16:creationId xmlns:a16="http://schemas.microsoft.com/office/drawing/2014/main" id="{3D17264B-D450-493E-96D8-0451D87D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49" y="2467790"/>
            <a:ext cx="3196153" cy="42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liberation of paris">
            <a:extLst>
              <a:ext uri="{FF2B5EF4-FFF2-40B4-BE49-F238E27FC236}">
                <a16:creationId xmlns:a16="http://schemas.microsoft.com/office/drawing/2014/main" id="{A9ECB6B2-1B6B-41F9-88D3-8D362D60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7" y="3429000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3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CBB1-241A-4792-9889-1603F458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Market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7687-6C2F-4163-BF0A-35982EF4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67" y="2294581"/>
            <a:ext cx="5830733" cy="427921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A mess all around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Attempt to cross the Rhine into Germany</a:t>
            </a:r>
          </a:p>
          <a:p>
            <a:endParaRPr lang="en-US" dirty="0"/>
          </a:p>
        </p:txBody>
      </p:sp>
      <p:pic>
        <p:nvPicPr>
          <p:cNvPr id="16386" name="Picture 2" descr="Image result for operation market garden map">
            <a:extLst>
              <a:ext uri="{FF2B5EF4-FFF2-40B4-BE49-F238E27FC236}">
                <a16:creationId xmlns:a16="http://schemas.microsoft.com/office/drawing/2014/main" id="{A8734568-89A6-4878-B642-EF225FDE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75" y="2294581"/>
            <a:ext cx="5248888" cy="42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1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7AEE-A1DE-4A4D-A358-1E6ABE4C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Battle of the Bulge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29F4-9961-41A9-8CC1-B0E47673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81" y="2356365"/>
            <a:ext cx="5806019" cy="421743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Last major German offensive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St. </a:t>
            </a:r>
            <a:r>
              <a:rPr lang="en-US" sz="2400" b="1" dirty="0" err="1">
                <a:solidFill>
                  <a:schemeClr val="tx1"/>
                </a:solidFill>
              </a:rPr>
              <a:t>Vinth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Bastogne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Image result for battle of the bulge map">
            <a:extLst>
              <a:ext uri="{FF2B5EF4-FFF2-40B4-BE49-F238E27FC236}">
                <a16:creationId xmlns:a16="http://schemas.microsoft.com/office/drawing/2014/main" id="{C5E7870C-B1DE-4C9F-B218-02F71232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48" y="1633152"/>
            <a:ext cx="4940643" cy="49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7A7D-6E08-46F1-B13D-DC97B3F0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Main Players – The Axis Powers</a:t>
            </a:r>
          </a:p>
        </p:txBody>
      </p:sp>
      <p:pic>
        <p:nvPicPr>
          <p:cNvPr id="1026" name="Picture 2" descr="Image result for hitler">
            <a:extLst>
              <a:ext uri="{FF2B5EF4-FFF2-40B4-BE49-F238E27FC236}">
                <a16:creationId xmlns:a16="http://schemas.microsoft.com/office/drawing/2014/main" id="{9026570C-100A-48E3-9BFF-A5E9CEDC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4" y="2373236"/>
            <a:ext cx="2984543" cy="391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ssolini">
            <a:extLst>
              <a:ext uri="{FF2B5EF4-FFF2-40B4-BE49-F238E27FC236}">
                <a16:creationId xmlns:a16="http://schemas.microsoft.com/office/drawing/2014/main" id="{F78A281D-A61E-48CD-A23C-CE40873F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4" y="2373236"/>
            <a:ext cx="2666935" cy="39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irohito">
            <a:extLst>
              <a:ext uri="{FF2B5EF4-FFF2-40B4-BE49-F238E27FC236}">
                <a16:creationId xmlns:a16="http://schemas.microsoft.com/office/drawing/2014/main" id="{112C697C-D71B-4457-8828-ABFD21EE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31" y="2373236"/>
            <a:ext cx="2666935" cy="38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CEF8-E4BF-4BE8-84E4-B8060211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Major Players – The Allied Powers </a:t>
            </a:r>
          </a:p>
        </p:txBody>
      </p:sp>
      <p:pic>
        <p:nvPicPr>
          <p:cNvPr id="2054" name="Picture 6" descr="Image result for fdr">
            <a:extLst>
              <a:ext uri="{FF2B5EF4-FFF2-40B4-BE49-F238E27FC236}">
                <a16:creationId xmlns:a16="http://schemas.microsoft.com/office/drawing/2014/main" id="{AD34DEE9-A276-429C-B8CB-EA90674B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1" y="2588000"/>
            <a:ext cx="2872174" cy="38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hurchill">
            <a:extLst>
              <a:ext uri="{FF2B5EF4-FFF2-40B4-BE49-F238E27FC236}">
                <a16:creationId xmlns:a16="http://schemas.microsoft.com/office/drawing/2014/main" id="{23CF3ED5-09C4-40B9-83EC-6A7B2534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11" y="2588000"/>
            <a:ext cx="3231163" cy="37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talin">
            <a:extLst>
              <a:ext uri="{FF2B5EF4-FFF2-40B4-BE49-F238E27FC236}">
                <a16:creationId xmlns:a16="http://schemas.microsoft.com/office/drawing/2014/main" id="{0D8A4E65-F254-47E7-841D-7CDB4ACE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07" y="2477145"/>
            <a:ext cx="2984157" cy="39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FAAB-955E-478A-8874-A2CB230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Rhineland &amp; Sudetenland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C752-54C5-4597-9E31-9FEAC57B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81" y="2331651"/>
            <a:ext cx="5806019" cy="4242143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Rhineland is remilitarized – 1936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Germany takes back Sudetenland - 1938</a:t>
            </a:r>
          </a:p>
          <a:p>
            <a:endParaRPr lang="en-US" dirty="0"/>
          </a:p>
        </p:txBody>
      </p:sp>
      <p:pic>
        <p:nvPicPr>
          <p:cNvPr id="3074" name="Picture 2" descr="Image result for germany after wwi map">
            <a:extLst>
              <a:ext uri="{FF2B5EF4-FFF2-40B4-BE49-F238E27FC236}">
                <a16:creationId xmlns:a16="http://schemas.microsoft.com/office/drawing/2014/main" id="{2BEE465D-4B91-4B6C-909B-C2CB9453C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92" y="2270937"/>
            <a:ext cx="4773570" cy="43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3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2711-1B2A-40AA-B01D-03927B84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Anschluss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1B2E-EBA3-457D-AECE-83FBE68B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55" y="2319293"/>
            <a:ext cx="5855446" cy="442749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Germany annexes Austria – 1938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Reactions and Consequences </a:t>
            </a:r>
          </a:p>
        </p:txBody>
      </p:sp>
      <p:pic>
        <p:nvPicPr>
          <p:cNvPr id="4098" name="Picture 2" descr="Image result for nazis in austria">
            <a:extLst>
              <a:ext uri="{FF2B5EF4-FFF2-40B4-BE49-F238E27FC236}">
                <a16:creationId xmlns:a16="http://schemas.microsoft.com/office/drawing/2014/main" id="{54E91F62-72EE-4248-9911-5E84D292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32" y="2508421"/>
            <a:ext cx="5573713" cy="38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6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CDD5-5117-410E-8DA3-68EADAFC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Appeasement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898C-38EB-456E-9016-2728139A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0" y="2468031"/>
            <a:ext cx="5843089" cy="40439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Neville Chamberlain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“Peace in our time.”</a:t>
            </a:r>
          </a:p>
        </p:txBody>
      </p:sp>
      <p:pic>
        <p:nvPicPr>
          <p:cNvPr id="5122" name="Picture 2" descr="Image result for neville chamberlain">
            <a:extLst>
              <a:ext uri="{FF2B5EF4-FFF2-40B4-BE49-F238E27FC236}">
                <a16:creationId xmlns:a16="http://schemas.microsoft.com/office/drawing/2014/main" id="{29A59246-0959-4F77-9CCF-18CD2727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92" y="2295036"/>
            <a:ext cx="3143096" cy="43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eace in our time">
            <a:extLst>
              <a:ext uri="{FF2B5EF4-FFF2-40B4-BE49-F238E27FC236}">
                <a16:creationId xmlns:a16="http://schemas.microsoft.com/office/drawing/2014/main" id="{63338045-2A47-47E9-8D9C-B522B915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09" y="3752070"/>
            <a:ext cx="4740876" cy="28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7928-C98B-478B-9A6D-B35F1A52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White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DD6A-A2AE-431A-8A69-869E48AC3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1" y="2294581"/>
            <a:ext cx="5917230" cy="439042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Invasion of Poland – Sept. 1, 1939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Blitzkrieg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Ribbentrop-Molotov Pact </a:t>
            </a:r>
          </a:p>
        </p:txBody>
      </p:sp>
      <p:pic>
        <p:nvPicPr>
          <p:cNvPr id="6148" name="Picture 4" descr="Image result for invasion of poland map">
            <a:extLst>
              <a:ext uri="{FF2B5EF4-FFF2-40B4-BE49-F238E27FC236}">
                <a16:creationId xmlns:a16="http://schemas.microsoft.com/office/drawing/2014/main" id="{B0D86671-0641-4148-8D70-CEE9100B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29" y="2294581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630E-8776-4E19-B941-2C43B46E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Fall of France: May – June 1940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46451-6FEA-4E4F-8AB2-9AC41258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79" y="2356365"/>
            <a:ext cx="5719522" cy="429157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Sitzkrieg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The Maginot Line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Dunkirk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Vichy France </a:t>
            </a:r>
          </a:p>
        </p:txBody>
      </p:sp>
      <p:pic>
        <p:nvPicPr>
          <p:cNvPr id="7170" name="Picture 2" descr="Image result for invasion of france map">
            <a:extLst>
              <a:ext uri="{FF2B5EF4-FFF2-40B4-BE49-F238E27FC236}">
                <a16:creationId xmlns:a16="http://schemas.microsoft.com/office/drawing/2014/main" id="{E8EF0AE0-D264-4ED7-878A-7928FCFD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21" y="2356365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B20D-1F97-4330-95EE-6D9C19F9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Operation Sea 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3FE5-E8F6-4D3A-91C5-E8B61740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41" y="2381077"/>
            <a:ext cx="5880159" cy="4328641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The Battle of Britain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The Blitz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The RAF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Citizen Morale</a:t>
            </a:r>
          </a:p>
          <a:p>
            <a:endParaRPr lang="en-US" dirty="0"/>
          </a:p>
        </p:txBody>
      </p:sp>
      <p:pic>
        <p:nvPicPr>
          <p:cNvPr id="8194" name="Picture 2" descr="Image result for raf spitfire">
            <a:extLst>
              <a:ext uri="{FF2B5EF4-FFF2-40B4-BE49-F238E27FC236}">
                <a16:creationId xmlns:a16="http://schemas.microsoft.com/office/drawing/2014/main" id="{9738AD5B-E70F-4E6A-9DED-C179E7E8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52" y="3654897"/>
            <a:ext cx="4073095" cy="30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he blitz">
            <a:extLst>
              <a:ext uri="{FF2B5EF4-FFF2-40B4-BE49-F238E27FC236}">
                <a16:creationId xmlns:a16="http://schemas.microsoft.com/office/drawing/2014/main" id="{C57940D2-A232-483A-B7BE-09D3E9B8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83" y="173110"/>
            <a:ext cx="4234247" cy="29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the blitz">
            <a:extLst>
              <a:ext uri="{FF2B5EF4-FFF2-40B4-BE49-F238E27FC236}">
                <a16:creationId xmlns:a16="http://schemas.microsoft.com/office/drawing/2014/main" id="{A190ED7B-1956-4594-958F-23500208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23" y="3429000"/>
            <a:ext cx="3821842" cy="30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78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1893</TotalTime>
  <Words>255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WWII: The European Theater</vt:lpstr>
      <vt:lpstr>The Main Players – The Axis Powers</vt:lpstr>
      <vt:lpstr>The Major Players – The Allied Powers </vt:lpstr>
      <vt:lpstr>The Rhineland &amp; Sudetenland</vt:lpstr>
      <vt:lpstr>The Anschluss </vt:lpstr>
      <vt:lpstr>Appeasement</vt:lpstr>
      <vt:lpstr>Case White </vt:lpstr>
      <vt:lpstr>Fall of France: May – June 1940</vt:lpstr>
      <vt:lpstr>Operation Sea Lion</vt:lpstr>
      <vt:lpstr>Operation Barbarossa: June – Dec. 1941</vt:lpstr>
      <vt:lpstr>Battle of Stalingrad: Aug. 1942 – Feb. 1943</vt:lpstr>
      <vt:lpstr>The North African Campaign</vt:lpstr>
      <vt:lpstr>Operation Husky </vt:lpstr>
      <vt:lpstr>Operation Avalanche</vt:lpstr>
      <vt:lpstr>Operation Overlord</vt:lpstr>
      <vt:lpstr>Liberation of Paris </vt:lpstr>
      <vt:lpstr>Operation Market Garden</vt:lpstr>
      <vt:lpstr>The Battle of the Bulge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WWII: The European Theater</dc:title>
  <dc:creator>Ryan Ferrin</dc:creator>
  <cp:lastModifiedBy>Jim Schneider</cp:lastModifiedBy>
  <cp:revision>12</cp:revision>
  <dcterms:created xsi:type="dcterms:W3CDTF">2018-03-23T18:09:26Z</dcterms:created>
  <dcterms:modified xsi:type="dcterms:W3CDTF">2018-04-09T14:10:31Z</dcterms:modified>
</cp:coreProperties>
</file>