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7" r:id="rId10"/>
    <p:sldId id="264" r:id="rId11"/>
    <p:sldId id="265" r:id="rId12"/>
    <p:sldId id="266" r:id="rId13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D2BA78-9133-45E0-B31F-565182B340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193D8-F428-4903-8CFE-FC4B45F5C2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54910F7-A35E-4655-8A81-48FF251971A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C73A2-EFB4-4AF6-9CDB-DBCAF51AB9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C0EA5-ADF0-4605-8018-BD58093C51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EE46D0D-1401-44C3-9203-310B7EDE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0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4FAC-25E7-43ED-8993-3819F667E0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Conflict Widens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04C96-E765-4AE4-898D-59865DF4C6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4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8D646-A9AB-40B1-8D9E-95D50181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Great Arab Revolt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51F15-3486-4503-BB18-4B4699AC4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84" y="2468031"/>
            <a:ext cx="5892516" cy="420461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Arab nationalism had been brewing for a while – tipping point comes in 1916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Lawrence not the only British officer sent to assist the Arabs, but the most prominent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1917 – Battle of Aqaba – last major Ottoman port city on the Red Sea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Take Jerusalem by Christmas</a:t>
            </a:r>
          </a:p>
        </p:txBody>
      </p:sp>
      <p:pic>
        <p:nvPicPr>
          <p:cNvPr id="2050" name="Picture 2" descr="Image result for great arab revolt">
            <a:extLst>
              <a:ext uri="{FF2B5EF4-FFF2-40B4-BE49-F238E27FC236}">
                <a16:creationId xmlns:a16="http://schemas.microsoft.com/office/drawing/2014/main" id="{2420EC4D-B4C7-472A-AFD0-33100B4B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29" y="227914"/>
            <a:ext cx="45243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reat arab revolt">
            <a:extLst>
              <a:ext uri="{FF2B5EF4-FFF2-40B4-BE49-F238E27FC236}">
                <a16:creationId xmlns:a16="http://schemas.microsoft.com/office/drawing/2014/main" id="{C3EFA2D6-2652-409A-8EC9-564B93E51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69" y="3487414"/>
            <a:ext cx="4685012" cy="33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6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0A7A-C7A4-4F5E-9C83-D4078B43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Fall of Damascus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5D73D-D31C-476F-83D8-BB859EEEF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86" y="2257511"/>
            <a:ext cx="5979013" cy="439042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Had once been the capital of the Arab Empire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Liberated in 1918 by the Australian Light Horse Brigade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Lawrence entered the city on Oct. 1, 1918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Arabs led by Faisal arrived 2 days later</a:t>
            </a:r>
          </a:p>
        </p:txBody>
      </p:sp>
      <p:pic>
        <p:nvPicPr>
          <p:cNvPr id="3074" name="Picture 2" descr="Image result for t.e. lawrence in damascus">
            <a:extLst>
              <a:ext uri="{FF2B5EF4-FFF2-40B4-BE49-F238E27FC236}">
                <a16:creationId xmlns:a16="http://schemas.microsoft.com/office/drawing/2014/main" id="{130A7221-F235-4B13-9D8B-F0AB42662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13" y="108827"/>
            <a:ext cx="6096001" cy="321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aisal party at paris peace conference">
            <a:extLst>
              <a:ext uri="{FF2B5EF4-FFF2-40B4-BE49-F238E27FC236}">
                <a16:creationId xmlns:a16="http://schemas.microsoft.com/office/drawing/2014/main" id="{025A32BC-1E83-4F96-B0F1-74B1D985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18" y="3429000"/>
            <a:ext cx="4403237" cy="33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8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5B26-B172-487E-A0D5-8061708A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Aftermath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662FF-AD0A-4A78-81A5-27D48D9B3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55" y="2133943"/>
            <a:ext cx="5855445" cy="4612846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While Britain had supported the Arabs against the Ottomans, they had made a secret deal with the French to divide up the territory (Lawrence knew about this) – Sykes-Picot Agreement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Balfour Decision of 1917 – promised support for a Jewish “national home” in Palestine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Western Arabia became a self-declared state and unified – 1925 </a:t>
            </a:r>
          </a:p>
          <a:p>
            <a:endParaRPr lang="en-US" dirty="0"/>
          </a:p>
        </p:txBody>
      </p:sp>
      <p:pic>
        <p:nvPicPr>
          <p:cNvPr id="6146" name="Picture 2" descr="Image result for middle east after wwi">
            <a:extLst>
              <a:ext uri="{FF2B5EF4-FFF2-40B4-BE49-F238E27FC236}">
                <a16:creationId xmlns:a16="http://schemas.microsoft.com/office/drawing/2014/main" id="{11F6F485-A5C1-4318-A4EF-B9E61786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00" y="1819189"/>
            <a:ext cx="5983645" cy="46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8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FC57-FA3B-4780-8405-B09D1436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Western 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73463-423B-44C6-A531-DD95A5839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09" y="2468032"/>
            <a:ext cx="5756591" cy="419226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German used the Schlieffen Plan to get to France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Quickly take out France – deter Britain from getting involved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Use time gained to move troops to East to fight Russians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Quickly turned into a stalemate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Trenches ran from the English Channel to the borders of Switzerland</a:t>
            </a:r>
          </a:p>
        </p:txBody>
      </p:sp>
      <p:pic>
        <p:nvPicPr>
          <p:cNvPr id="1026" name="Picture 2" descr="Image result for schlieffen plan">
            <a:extLst>
              <a:ext uri="{FF2B5EF4-FFF2-40B4-BE49-F238E27FC236}">
                <a16:creationId xmlns:a16="http://schemas.microsoft.com/office/drawing/2014/main" id="{C8182209-A780-4DF6-8510-FF497513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6655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7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A937-AB7C-43D8-8E98-D05065E2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Eastern 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87E93-1088-421D-9D45-C2C0210E4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41" y="2220440"/>
            <a:ext cx="5880159" cy="4476921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Marked by mobility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Russians managed to get into Germany, but are beaten back badly – no longer a real threat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Germany and Austria manage to eliminate Serbia from the war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Success in the East allowed Germans to focus on the West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Russia will also pull out of the war in 1917</a:t>
            </a:r>
          </a:p>
          <a:p>
            <a:endParaRPr lang="en-US" dirty="0"/>
          </a:p>
        </p:txBody>
      </p:sp>
      <p:pic>
        <p:nvPicPr>
          <p:cNvPr id="2050" name="Picture 2" descr="Image result for eastern front ww1">
            <a:extLst>
              <a:ext uri="{FF2B5EF4-FFF2-40B4-BE49-F238E27FC236}">
                <a16:creationId xmlns:a16="http://schemas.microsoft.com/office/drawing/2014/main" id="{16BCF8B0-ACD0-4E30-92E8-22B72C8F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53" y="1865870"/>
            <a:ext cx="4692385" cy="464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9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27C1-AB1E-45C2-B581-09C1DE59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enters the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EFFB-9378-4464-970E-23EDF927C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68" y="2257509"/>
            <a:ext cx="5830732" cy="4415139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Tried to remain “neutral”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Biggest cause of entry = naval war between Germany and GB threatened our neutrality on the sea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May 7, 1915 – Germans sink the Lusitania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January 1917 – Zimmerman Telegram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Enter war in April 1917 – completely unprepared; troops get to Europe in 1918</a:t>
            </a:r>
          </a:p>
        </p:txBody>
      </p:sp>
      <p:pic>
        <p:nvPicPr>
          <p:cNvPr id="3074" name="Picture 2" descr="Image result for lusitania">
            <a:extLst>
              <a:ext uri="{FF2B5EF4-FFF2-40B4-BE49-F238E27FC236}">
                <a16:creationId xmlns:a16="http://schemas.microsoft.com/office/drawing/2014/main" id="{2316663C-137F-4A44-AA60-A41EC8F0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05790"/>
            <a:ext cx="5896487" cy="37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1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56D3-6550-4D58-91F0-56079E9B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Preparedness Movement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18384-49D9-487E-AA11-45C169D0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85" y="2183370"/>
            <a:ext cx="5892515" cy="455106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Paying more attention to war by 1915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Teddy Roosevelt one of the biggest proponents of preparedness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Believed in practical approach to world affairs – economic strength and military muscle were more useful than idealistic crusades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US Army and Navy needed to be built up – never kept a large standing army during peace time</a:t>
            </a:r>
          </a:p>
        </p:txBody>
      </p:sp>
      <p:pic>
        <p:nvPicPr>
          <p:cNvPr id="1028" name="Picture 4" descr="Image result for american doughboys wwi">
            <a:extLst>
              <a:ext uri="{FF2B5EF4-FFF2-40B4-BE49-F238E27FC236}">
                <a16:creationId xmlns:a16="http://schemas.microsoft.com/office/drawing/2014/main" id="{522BB213-A0CB-4EA8-A82E-79C9F48A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20" y="197593"/>
            <a:ext cx="4067834" cy="26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arry truman wwi">
            <a:extLst>
              <a:ext uri="{FF2B5EF4-FFF2-40B4-BE49-F238E27FC236}">
                <a16:creationId xmlns:a16="http://schemas.microsoft.com/office/drawing/2014/main" id="{10642300-DEA1-4E09-B513-74DEEFEB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48" y="2820766"/>
            <a:ext cx="3092882" cy="39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2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62E0-8AE4-4F72-8F3C-2E1A82A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Woodrow Wilson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59342-0BE1-49E7-8FD5-AC2294588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53" y="2331652"/>
            <a:ext cx="5295274" cy="436571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Born in Virginia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Studied at Johns Hopkins University – probably had dyslexia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Became President of Princeton then Governor of New Jersey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Idealistic – fighting war to preserve democracy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Doctrine of Self-Determination</a:t>
            </a:r>
          </a:p>
        </p:txBody>
      </p:sp>
      <p:pic>
        <p:nvPicPr>
          <p:cNvPr id="2050" name="Picture 2" descr="Image result for woodrow wilson">
            <a:extLst>
              <a:ext uri="{FF2B5EF4-FFF2-40B4-BE49-F238E27FC236}">
                <a16:creationId xmlns:a16="http://schemas.microsoft.com/office/drawing/2014/main" id="{FAC92A68-1559-4DFD-A53E-E2100F25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04" y="508401"/>
            <a:ext cx="3864385" cy="58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3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6EF3-7D0C-4D52-A477-AD37D59D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Middle East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9C701-88DF-4091-94B1-9C6ADA588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98" y="2269867"/>
            <a:ext cx="5867802" cy="4402782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British helped Arab tribes to overthrow the Ottoman Empire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Led by T. E. Lawrence (Lawrence of Arabia) and Prince Faisal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British had promised the Arabs they could rule the Middle East freely – pulled back on that promise and split the Holy Land between themselves and France</a:t>
            </a:r>
          </a:p>
          <a:p>
            <a:endParaRPr lang="en-US" dirty="0"/>
          </a:p>
        </p:txBody>
      </p:sp>
      <p:pic>
        <p:nvPicPr>
          <p:cNvPr id="4098" name="Picture 2" descr="Image result for t e lawrence">
            <a:extLst>
              <a:ext uri="{FF2B5EF4-FFF2-40B4-BE49-F238E27FC236}">
                <a16:creationId xmlns:a16="http://schemas.microsoft.com/office/drawing/2014/main" id="{9E04F021-43F7-423E-81C8-ED5AEF03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6273"/>
            <a:ext cx="2874717" cy="360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thumb/5/5c/KingFaisalI-Early1900s.jpg/220px-KingFaisalI-Early1900s.jpg">
            <a:extLst>
              <a:ext uri="{FF2B5EF4-FFF2-40B4-BE49-F238E27FC236}">
                <a16:creationId xmlns:a16="http://schemas.microsoft.com/office/drawing/2014/main" id="{8ABE8F2C-3605-483F-8993-034B50FE3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266" y="2903838"/>
            <a:ext cx="2909258" cy="37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8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A45A-DF33-40BA-82DC-251BCD10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T.E. Lawrence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ABA70-A08D-4D48-A240-E7FB6DD1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56365"/>
            <a:ext cx="6096000" cy="4501635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Archaeologist, military officer, diplomat, writer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Studied medieval history at Oxford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1910 – offered a job as an archaeologist in the Middle East, 1914 – contracted as a spy to watch the Ottoman Army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Quickly fell in love with Arab culture and was able to gain the respect of the Arab leaders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Instrumental in the Arab Revolt against the Ottomans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Wrote Seven Pillars of Wisdom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Died in a motorcycle crash in 1935</a:t>
            </a:r>
          </a:p>
        </p:txBody>
      </p:sp>
      <p:pic>
        <p:nvPicPr>
          <p:cNvPr id="1026" name="Picture 2" descr="Image result for t. e. lawrence">
            <a:extLst>
              <a:ext uri="{FF2B5EF4-FFF2-40B4-BE49-F238E27FC236}">
                <a16:creationId xmlns:a16="http://schemas.microsoft.com/office/drawing/2014/main" id="{603891C3-5475-4F4C-A159-5407EBB26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6365"/>
            <a:ext cx="2753991" cy="36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ter o'toole lawrence of arabia">
            <a:extLst>
              <a:ext uri="{FF2B5EF4-FFF2-40B4-BE49-F238E27FC236}">
                <a16:creationId xmlns:a16="http://schemas.microsoft.com/office/drawing/2014/main" id="{CF59552B-C73B-478F-9104-B97736FA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106" y="2356366"/>
            <a:ext cx="2970761" cy="36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9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0CB5-95C6-4DDE-BAF7-99C7C06E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Prince Faisal I of Iraq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E95E-6D34-4EA3-A987-2F7BC082E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98" y="2331651"/>
            <a:ext cx="5867802" cy="4439851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Born in Mecca, met Lawrence in 1916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Led the Arab forces against the Ottomans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Led the Arab delegation at the Paris Peace Conference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1920 – made Arab King of Syria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Died in 1933 – heart attack</a:t>
            </a:r>
          </a:p>
        </p:txBody>
      </p:sp>
      <p:pic>
        <p:nvPicPr>
          <p:cNvPr id="4" name="Picture 4" descr="Image result for faisal i">
            <a:extLst>
              <a:ext uri="{FF2B5EF4-FFF2-40B4-BE49-F238E27FC236}">
                <a16:creationId xmlns:a16="http://schemas.microsoft.com/office/drawing/2014/main" id="{EEFE5FB2-1DAB-4E1D-AF3E-097382FA6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1541"/>
            <a:ext cx="2874717" cy="39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prince faisal movie">
            <a:extLst>
              <a:ext uri="{FF2B5EF4-FFF2-40B4-BE49-F238E27FC236}">
                <a16:creationId xmlns:a16="http://schemas.microsoft.com/office/drawing/2014/main" id="{E2777329-A2F9-43A5-B317-6BEA0447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428" y="2596521"/>
            <a:ext cx="2874717" cy="391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40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480</TotalTime>
  <Words>579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Conflict Widens</vt:lpstr>
      <vt:lpstr>The Western Front</vt:lpstr>
      <vt:lpstr>The Eastern Front</vt:lpstr>
      <vt:lpstr>U.S. enters the conflict</vt:lpstr>
      <vt:lpstr>Preparedness Movement </vt:lpstr>
      <vt:lpstr>Woodrow Wilson </vt:lpstr>
      <vt:lpstr>The Middle East </vt:lpstr>
      <vt:lpstr>T.E. Lawrence </vt:lpstr>
      <vt:lpstr>Prince Faisal I of Iraq</vt:lpstr>
      <vt:lpstr>The Great Arab Revolt</vt:lpstr>
      <vt:lpstr>The Fall of Damascus </vt:lpstr>
      <vt:lpstr>Aftermath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Widens</dc:title>
  <dc:creator>Ryan Ferrin</dc:creator>
  <cp:lastModifiedBy>Jim Schneider</cp:lastModifiedBy>
  <cp:revision>16</cp:revision>
  <cp:lastPrinted>2018-03-07T21:14:01Z</cp:lastPrinted>
  <dcterms:created xsi:type="dcterms:W3CDTF">2018-03-07T14:27:51Z</dcterms:created>
  <dcterms:modified xsi:type="dcterms:W3CDTF">2018-03-13T17:57:43Z</dcterms:modified>
</cp:coreProperties>
</file>