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9" r:id="rId21"/>
    <p:sldId id="274" r:id="rId22"/>
    <p:sldId id="278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30-673C-4DF1-8A9D-C75B5FC1A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Communist China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8F69E-860A-4B3F-9D6C-E0880891E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3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FB7F-8500-4418-9FDD-F9B56EB3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 Police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7D4C-3DDB-4C3A-84D1-D2361A284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67" y="2052666"/>
            <a:ext cx="5971734" cy="4669409"/>
          </a:xfrm>
        </p:spPr>
        <p:txBody>
          <a:bodyPr/>
          <a:lstStyle/>
          <a:p>
            <a:r>
              <a:rPr lang="en-US" sz="3200" b="1" dirty="0"/>
              <a:t>NK attacks first – push to the tip of peninsula</a:t>
            </a:r>
          </a:p>
          <a:p>
            <a:r>
              <a:rPr lang="en-US" sz="3200" b="1" dirty="0"/>
              <a:t>U.S. not prepared</a:t>
            </a:r>
          </a:p>
          <a:p>
            <a:r>
              <a:rPr lang="en-US" sz="3200" b="1" dirty="0"/>
              <a:t>Technically a UN police action</a:t>
            </a:r>
          </a:p>
          <a:p>
            <a:r>
              <a:rPr lang="en-US" sz="3200" b="1" dirty="0"/>
              <a:t>MacArthur returns</a:t>
            </a:r>
          </a:p>
          <a:p>
            <a:r>
              <a:rPr lang="en-US" sz="3200" b="1" dirty="0"/>
              <a:t>Chinese Intervention</a:t>
            </a:r>
          </a:p>
          <a:p>
            <a:endParaRPr lang="en-US" dirty="0"/>
          </a:p>
        </p:txBody>
      </p:sp>
      <p:pic>
        <p:nvPicPr>
          <p:cNvPr id="3076" name="Picture 4" descr="Image result for korean war gif">
            <a:extLst>
              <a:ext uri="{FF2B5EF4-FFF2-40B4-BE49-F238E27FC236}">
                <a16:creationId xmlns:a16="http://schemas.microsoft.com/office/drawing/2014/main" id="{0E4F5E12-6280-4F02-885C-90E12405EF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59" y="1546913"/>
            <a:ext cx="2819271" cy="49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1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9796-9952-4C5F-BD6A-9521329A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Firing MacArthur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CF40-1556-4A32-A01E-270F7248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23" y="2077380"/>
            <a:ext cx="5959377" cy="4657051"/>
          </a:xfrm>
        </p:spPr>
        <p:txBody>
          <a:bodyPr>
            <a:normAutofit/>
          </a:bodyPr>
          <a:lstStyle/>
          <a:p>
            <a:r>
              <a:rPr lang="en-US" sz="3200" b="1" dirty="0"/>
              <a:t>MacArthur threatens to invade China</a:t>
            </a:r>
          </a:p>
          <a:p>
            <a:r>
              <a:rPr lang="en-US" sz="3200" b="1" dirty="0"/>
              <a:t>Insults Truman</a:t>
            </a:r>
          </a:p>
          <a:p>
            <a:r>
              <a:rPr lang="en-US" sz="3200" b="1" dirty="0"/>
              <a:t>Truman fires him </a:t>
            </a:r>
          </a:p>
          <a:p>
            <a:r>
              <a:rPr lang="en-US" sz="3200" b="1" dirty="0"/>
              <a:t>Highly debated move</a:t>
            </a:r>
          </a:p>
        </p:txBody>
      </p:sp>
      <p:pic>
        <p:nvPicPr>
          <p:cNvPr id="4098" name="Picture 2" descr="Image result for truman fires macarthur">
            <a:extLst>
              <a:ext uri="{FF2B5EF4-FFF2-40B4-BE49-F238E27FC236}">
                <a16:creationId xmlns:a16="http://schemas.microsoft.com/office/drawing/2014/main" id="{DF690B74-CA57-4630-AF6C-576E0441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7" y="1563645"/>
            <a:ext cx="70104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4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63AC-0F3A-4FA0-B924-78FAD3CE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Ceasefire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B9E7-7185-470A-88EE-C318AEB6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1" y="2077380"/>
            <a:ext cx="5947019" cy="4644695"/>
          </a:xfrm>
        </p:spPr>
        <p:txBody>
          <a:bodyPr/>
          <a:lstStyle/>
          <a:p>
            <a:r>
              <a:rPr lang="en-US" sz="3200" b="1" dirty="0"/>
              <a:t>UN forces had pushed to Chinese border</a:t>
            </a:r>
          </a:p>
          <a:p>
            <a:r>
              <a:rPr lang="en-US" sz="3200" b="1" dirty="0"/>
              <a:t>NK forces push back to 38</a:t>
            </a:r>
            <a:r>
              <a:rPr lang="en-US" sz="3200" b="1" baseline="30000" dirty="0"/>
              <a:t>th</a:t>
            </a:r>
            <a:r>
              <a:rPr lang="en-US" sz="3200" b="1" dirty="0"/>
              <a:t> parallel</a:t>
            </a:r>
          </a:p>
          <a:p>
            <a:r>
              <a:rPr lang="en-US" sz="3200" b="1" dirty="0"/>
              <a:t>Ceasefire signed in 1953</a:t>
            </a:r>
          </a:p>
          <a:p>
            <a:r>
              <a:rPr lang="en-US" sz="3200" b="1" dirty="0"/>
              <a:t>Demilitarized zone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demilitarized zone korea">
            <a:extLst>
              <a:ext uri="{FF2B5EF4-FFF2-40B4-BE49-F238E27FC236}">
                <a16:creationId xmlns:a16="http://schemas.microsoft.com/office/drawing/2014/main" id="{F4AF8E2A-9218-4975-A81C-C685FF02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48" y="2376204"/>
            <a:ext cx="5693376" cy="34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6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4761-2E82-4226-8376-8FD2044C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45" y="726242"/>
            <a:ext cx="9613861" cy="1080938"/>
          </a:xfrm>
        </p:spPr>
        <p:txBody>
          <a:bodyPr/>
          <a:lstStyle/>
          <a:p>
            <a:r>
              <a:rPr lang="en-US" b="1" dirty="0"/>
              <a:t>Korea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65BC-B27F-468D-B781-B7603B914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95" y="2126808"/>
            <a:ext cx="5312706" cy="4607624"/>
          </a:xfrm>
        </p:spPr>
        <p:txBody>
          <a:bodyPr>
            <a:normAutofit/>
          </a:bodyPr>
          <a:lstStyle/>
          <a:p>
            <a:r>
              <a:rPr lang="en-US" sz="3600" b="1" dirty="0"/>
              <a:t>Kim Jong-un</a:t>
            </a:r>
          </a:p>
          <a:p>
            <a:r>
              <a:rPr lang="en-US" sz="3600" b="1" dirty="0"/>
              <a:t>Moon Jae-in</a:t>
            </a:r>
          </a:p>
          <a:p>
            <a:r>
              <a:rPr lang="en-US" sz="3600" b="1" dirty="0"/>
              <a:t>Foreign relations</a:t>
            </a:r>
          </a:p>
        </p:txBody>
      </p:sp>
      <p:pic>
        <p:nvPicPr>
          <p:cNvPr id="6146" name="Picture 2" descr="Image result for kim jong un">
            <a:extLst>
              <a:ext uri="{FF2B5EF4-FFF2-40B4-BE49-F238E27FC236}">
                <a16:creationId xmlns:a16="http://schemas.microsoft.com/office/drawing/2014/main" id="{FC676898-AE4B-41DA-A0E1-758013F9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26" y="3429000"/>
            <a:ext cx="4515365" cy="31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oon jae in">
            <a:extLst>
              <a:ext uri="{FF2B5EF4-FFF2-40B4-BE49-F238E27FC236}">
                <a16:creationId xmlns:a16="http://schemas.microsoft.com/office/drawing/2014/main" id="{1BB6AE37-9F1D-46DD-9B40-EE3D3F6D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53" y="331682"/>
            <a:ext cx="4426495" cy="29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9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5403-7A28-4E70-8CE6-77705FA7E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1950s Culture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48B30-EB6A-4391-A8E9-E587F827A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7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9EEAC-0B6C-408A-95BA-F1C5EA2E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Emergence of Mass Culture and the Teenager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23CE-8B1E-449A-B133-D3475B47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67" y="2040311"/>
            <a:ext cx="5971733" cy="4644694"/>
          </a:xfrm>
        </p:spPr>
        <p:txBody>
          <a:bodyPr>
            <a:normAutofit/>
          </a:bodyPr>
          <a:lstStyle/>
          <a:p>
            <a:r>
              <a:rPr lang="en-US" sz="3200" b="1" dirty="0"/>
              <a:t>Era of Prosperity</a:t>
            </a:r>
          </a:p>
          <a:p>
            <a:r>
              <a:rPr lang="en-US" sz="3200" b="1" dirty="0"/>
              <a:t>Target Demographic: Teenagers</a:t>
            </a:r>
          </a:p>
          <a:p>
            <a:r>
              <a:rPr lang="en-US" sz="3200" b="1" dirty="0"/>
              <a:t>New Fashion</a:t>
            </a:r>
          </a:p>
        </p:txBody>
      </p:sp>
      <p:pic>
        <p:nvPicPr>
          <p:cNvPr id="7170" name="Picture 2" descr="Image result for 1950s mass culture">
            <a:extLst>
              <a:ext uri="{FF2B5EF4-FFF2-40B4-BE49-F238E27FC236}">
                <a16:creationId xmlns:a16="http://schemas.microsoft.com/office/drawing/2014/main" id="{A144AC84-BDD1-43B7-8921-71B7B6EC8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38" y="2119718"/>
            <a:ext cx="2762822" cy="40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1950s mens fashion">
            <a:extLst>
              <a:ext uri="{FF2B5EF4-FFF2-40B4-BE49-F238E27FC236}">
                <a16:creationId xmlns:a16="http://schemas.microsoft.com/office/drawing/2014/main" id="{1B4E7FE9-FCE3-409A-AD8D-F5F9E495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77" y="255699"/>
            <a:ext cx="3059657" cy="31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1950s mens fashion">
            <a:extLst>
              <a:ext uri="{FF2B5EF4-FFF2-40B4-BE49-F238E27FC236}">
                <a16:creationId xmlns:a16="http://schemas.microsoft.com/office/drawing/2014/main" id="{399B7853-7FD4-44FC-840B-B8FBF5AF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578" y="3429000"/>
            <a:ext cx="26384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2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BEDD-11D6-4505-95C7-A3BFF60E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Dominant vs. Counter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F7CD-DAEB-4109-B2A2-D067B313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25" y="2040311"/>
            <a:ext cx="5349776" cy="4632338"/>
          </a:xfrm>
        </p:spPr>
        <p:txBody>
          <a:bodyPr>
            <a:normAutofit/>
          </a:bodyPr>
          <a:lstStyle/>
          <a:p>
            <a:r>
              <a:rPr lang="en-US" sz="3200" b="1" dirty="0"/>
              <a:t>Dominant culture = most widespread</a:t>
            </a:r>
          </a:p>
          <a:p>
            <a:r>
              <a:rPr lang="en-US" sz="3200" b="1" dirty="0"/>
              <a:t>Counter culture = underground culture, not the norm</a:t>
            </a:r>
          </a:p>
        </p:txBody>
      </p:sp>
      <p:pic>
        <p:nvPicPr>
          <p:cNvPr id="8194" name="Picture 2" descr="Image result for 1950s culture">
            <a:extLst>
              <a:ext uri="{FF2B5EF4-FFF2-40B4-BE49-F238E27FC236}">
                <a16:creationId xmlns:a16="http://schemas.microsoft.com/office/drawing/2014/main" id="{5DBB91FF-C0C9-4583-A3FF-F7A36559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66" y="2040311"/>
            <a:ext cx="3244524" cy="21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1950s culture">
            <a:extLst>
              <a:ext uri="{FF2B5EF4-FFF2-40B4-BE49-F238E27FC236}">
                <a16:creationId xmlns:a16="http://schemas.microsoft.com/office/drawing/2014/main" id="{1FA93878-2588-444E-94E8-8AB8EC19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66" y="4235537"/>
            <a:ext cx="3291911" cy="24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1950s counterculture">
            <a:extLst>
              <a:ext uri="{FF2B5EF4-FFF2-40B4-BE49-F238E27FC236}">
                <a16:creationId xmlns:a16="http://schemas.microsoft.com/office/drawing/2014/main" id="{22CDAB14-D906-405B-A631-C252D77D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455" y="2040311"/>
            <a:ext cx="3192647" cy="22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1950s beatnik counterculture">
            <a:extLst>
              <a:ext uri="{FF2B5EF4-FFF2-40B4-BE49-F238E27FC236}">
                <a16:creationId xmlns:a16="http://schemas.microsoft.com/office/drawing/2014/main" id="{6AF1DB6B-3758-4CD1-8643-5CC921698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32" y="4596556"/>
            <a:ext cx="3035643" cy="18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4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A63E-37A9-43BC-836F-0E2D3F90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Suburban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8248-CA74-42F2-80FF-E9D9B2A3F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1" y="2151522"/>
            <a:ext cx="5947020" cy="4570554"/>
          </a:xfrm>
        </p:spPr>
        <p:txBody>
          <a:bodyPr/>
          <a:lstStyle/>
          <a:p>
            <a:r>
              <a:rPr lang="en-US" sz="3200" b="1" dirty="0"/>
              <a:t>Booming automobile industry</a:t>
            </a:r>
          </a:p>
          <a:p>
            <a:r>
              <a:rPr lang="en-US" sz="3200" b="1" dirty="0"/>
              <a:t>Baby Boom</a:t>
            </a:r>
          </a:p>
          <a:p>
            <a:r>
              <a:rPr lang="en-US" sz="3200" b="1" dirty="0"/>
              <a:t>“American Dream” was attainable</a:t>
            </a:r>
          </a:p>
          <a:p>
            <a:pPr marL="0" indent="0">
              <a:buNone/>
            </a:pPr>
            <a:endParaRPr lang="en-US" sz="3200" b="1" dirty="0"/>
          </a:p>
          <a:p>
            <a:endParaRPr lang="en-US" dirty="0"/>
          </a:p>
        </p:txBody>
      </p:sp>
      <p:pic>
        <p:nvPicPr>
          <p:cNvPr id="9218" name="Picture 2" descr="Image result for 1950s suburban life">
            <a:extLst>
              <a:ext uri="{FF2B5EF4-FFF2-40B4-BE49-F238E27FC236}">
                <a16:creationId xmlns:a16="http://schemas.microsoft.com/office/drawing/2014/main" id="{AE3386C8-7A13-43D7-8A11-5F564BCA6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95" y="753228"/>
            <a:ext cx="3939532" cy="30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1950s suburban life">
            <a:extLst>
              <a:ext uri="{FF2B5EF4-FFF2-40B4-BE49-F238E27FC236}">
                <a16:creationId xmlns:a16="http://schemas.microsoft.com/office/drawing/2014/main" id="{C78AB733-E09B-46F7-A10C-98BA0F02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50" y="4412508"/>
            <a:ext cx="5264822" cy="23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1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DB30-A189-42F4-8A18-82D3CC43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Television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98B1-B794-421D-91F6-3F8A28F6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" y="2089737"/>
            <a:ext cx="5984090" cy="4657051"/>
          </a:xfrm>
        </p:spPr>
        <p:txBody>
          <a:bodyPr>
            <a:normAutofit/>
          </a:bodyPr>
          <a:lstStyle/>
          <a:p>
            <a:r>
              <a:rPr lang="en-US" sz="3200" b="1" dirty="0"/>
              <a:t>Explodes onto the scene</a:t>
            </a:r>
          </a:p>
          <a:p>
            <a:r>
              <a:rPr lang="en-US" sz="3200" b="1" dirty="0"/>
              <a:t>Helped reinforce stereotypes &amp; gender roles</a:t>
            </a:r>
          </a:p>
          <a:p>
            <a:r>
              <a:rPr lang="en-US" sz="3200" b="1" dirty="0"/>
              <a:t>“Electronic Fireplace”</a:t>
            </a:r>
          </a:p>
        </p:txBody>
      </p:sp>
      <p:pic>
        <p:nvPicPr>
          <p:cNvPr id="10248" name="Picture 8" descr="Image result for father knows best">
            <a:extLst>
              <a:ext uri="{FF2B5EF4-FFF2-40B4-BE49-F238E27FC236}">
                <a16:creationId xmlns:a16="http://schemas.microsoft.com/office/drawing/2014/main" id="{4BD573C5-8831-4DC4-AC6D-C6753A27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78" y="1087395"/>
            <a:ext cx="4063022" cy="51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eave it to beaver">
            <a:extLst>
              <a:ext uri="{FF2B5EF4-FFF2-40B4-BE49-F238E27FC236}">
                <a16:creationId xmlns:a16="http://schemas.microsoft.com/office/drawing/2014/main" id="{89897916-7764-43D1-95F6-702B4DA4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6" y="161925"/>
            <a:ext cx="2428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I love lucy">
            <a:extLst>
              <a:ext uri="{FF2B5EF4-FFF2-40B4-BE49-F238E27FC236}">
                <a16:creationId xmlns:a16="http://schemas.microsoft.com/office/drawing/2014/main" id="{C12EDAC5-8AEA-47E3-97B6-D539428D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40" y="234188"/>
            <a:ext cx="4238066" cy="21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he honeymooners">
            <a:extLst>
              <a:ext uri="{FF2B5EF4-FFF2-40B4-BE49-F238E27FC236}">
                <a16:creationId xmlns:a16="http://schemas.microsoft.com/office/drawing/2014/main" id="{5DF27469-60F2-41A9-9E58-CE88904F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" y="4029978"/>
            <a:ext cx="4732939" cy="26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rawhide">
            <a:extLst>
              <a:ext uri="{FF2B5EF4-FFF2-40B4-BE49-F238E27FC236}">
                <a16:creationId xmlns:a16="http://schemas.microsoft.com/office/drawing/2014/main" id="{3B570569-AB02-4BD4-9FEF-5F0D9C7C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67" y="3855308"/>
            <a:ext cx="3787689" cy="28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lone ranger">
            <a:extLst>
              <a:ext uri="{FF2B5EF4-FFF2-40B4-BE49-F238E27FC236}">
                <a16:creationId xmlns:a16="http://schemas.microsoft.com/office/drawing/2014/main" id="{BC05C956-47DD-49D0-99A9-114242429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Image result for lone ranger">
            <a:extLst>
              <a:ext uri="{FF2B5EF4-FFF2-40B4-BE49-F238E27FC236}">
                <a16:creationId xmlns:a16="http://schemas.microsoft.com/office/drawing/2014/main" id="{81DD3430-F6BC-49F5-B358-ACFF807D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51" y="3192483"/>
            <a:ext cx="2763084" cy="35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mickey mouse club 1950s">
            <a:extLst>
              <a:ext uri="{FF2B5EF4-FFF2-40B4-BE49-F238E27FC236}">
                <a16:creationId xmlns:a16="http://schemas.microsoft.com/office/drawing/2014/main" id="{71316D4C-5CE7-40A7-AA97-964F5B5A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84" y="63236"/>
            <a:ext cx="3787689" cy="2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8497-ADA0-40E4-92CD-B7E161EE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Communist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D0D3-1964-4176-9F8B-444B6CAD8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7" y="2038864"/>
            <a:ext cx="5934663" cy="4670854"/>
          </a:xfrm>
        </p:spPr>
        <p:txBody>
          <a:bodyPr>
            <a:normAutofit/>
          </a:bodyPr>
          <a:lstStyle/>
          <a:p>
            <a:r>
              <a:rPr lang="en-US" sz="3200" b="1" dirty="0"/>
              <a:t>Political Fragmentation</a:t>
            </a:r>
          </a:p>
          <a:p>
            <a:r>
              <a:rPr lang="en-US" sz="3200" b="1" dirty="0"/>
              <a:t>Chiang Kai </a:t>
            </a:r>
            <a:r>
              <a:rPr lang="en-US" sz="3200" b="1" dirty="0" err="1"/>
              <a:t>Shek</a:t>
            </a:r>
            <a:endParaRPr lang="en-US" sz="3200" b="1" dirty="0"/>
          </a:p>
          <a:p>
            <a:r>
              <a:rPr lang="en-US" sz="3200" b="1" dirty="0"/>
              <a:t>Nationalists &amp; Communists vs. Japan</a:t>
            </a:r>
          </a:p>
          <a:p>
            <a:r>
              <a:rPr lang="en-US" sz="3200" b="1" dirty="0"/>
              <a:t>People’s Republic of China - 1949</a:t>
            </a:r>
          </a:p>
        </p:txBody>
      </p:sp>
      <p:pic>
        <p:nvPicPr>
          <p:cNvPr id="1026" name="Picture 2" descr="Image result for early chinese communists">
            <a:extLst>
              <a:ext uri="{FF2B5EF4-FFF2-40B4-BE49-F238E27FC236}">
                <a16:creationId xmlns:a16="http://schemas.microsoft.com/office/drawing/2014/main" id="{46B475E9-4EB0-4E58-A32B-68308949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25" y="2360140"/>
            <a:ext cx="5999638" cy="3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00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E23A-7098-4CD5-8C36-4C492F1E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Movies</a:t>
            </a:r>
          </a:p>
        </p:txBody>
      </p:sp>
      <p:pic>
        <p:nvPicPr>
          <p:cNvPr id="16386" name="Picture 2" descr="Image result for 1950s movies">
            <a:extLst>
              <a:ext uri="{FF2B5EF4-FFF2-40B4-BE49-F238E27FC236}">
                <a16:creationId xmlns:a16="http://schemas.microsoft.com/office/drawing/2014/main" id="{4BEF9C26-3F09-4D2A-B08B-7CC29CE2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8" y="3880408"/>
            <a:ext cx="1925298" cy="28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1950s movies">
            <a:extLst>
              <a:ext uri="{FF2B5EF4-FFF2-40B4-BE49-F238E27FC236}">
                <a16:creationId xmlns:a16="http://schemas.microsoft.com/office/drawing/2014/main" id="{A8DAB3D6-3F21-428D-AC90-94E4F2C0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73" y="3681928"/>
            <a:ext cx="1995667" cy="30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1950s movies">
            <a:extLst>
              <a:ext uri="{FF2B5EF4-FFF2-40B4-BE49-F238E27FC236}">
                <a16:creationId xmlns:a16="http://schemas.microsoft.com/office/drawing/2014/main" id="{D9E5C96D-CFDF-4AEA-A7B3-9AC70DCB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63" y="98854"/>
            <a:ext cx="1961296" cy="304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1950s movies">
            <a:extLst>
              <a:ext uri="{FF2B5EF4-FFF2-40B4-BE49-F238E27FC236}">
                <a16:creationId xmlns:a16="http://schemas.microsoft.com/office/drawing/2014/main" id="{CB21ACB1-9E8A-4EFE-A163-ED20048F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86" y="3986105"/>
            <a:ext cx="4360951" cy="26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Image result for rebel without a cause">
            <a:extLst>
              <a:ext uri="{FF2B5EF4-FFF2-40B4-BE49-F238E27FC236}">
                <a16:creationId xmlns:a16="http://schemas.microsoft.com/office/drawing/2014/main" id="{9C88DBC4-F11C-4A18-B1F5-5258FC42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783" y="3681928"/>
            <a:ext cx="2073812" cy="30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Image result for marlon brando the wild one">
            <a:extLst>
              <a:ext uri="{FF2B5EF4-FFF2-40B4-BE49-F238E27FC236}">
                <a16:creationId xmlns:a16="http://schemas.microsoft.com/office/drawing/2014/main" id="{86FAB43A-320A-4A5F-B140-D07683CA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05" y="98854"/>
            <a:ext cx="2957419" cy="37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Image result for alfred hitchcock">
            <a:extLst>
              <a:ext uri="{FF2B5EF4-FFF2-40B4-BE49-F238E27FC236}">
                <a16:creationId xmlns:a16="http://schemas.microsoft.com/office/drawing/2014/main" id="{F40E585B-CDFB-44F3-B498-988C4D8B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32" y="137359"/>
            <a:ext cx="2290957" cy="33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4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5578-045A-4815-8138-475003F3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77B9-7F9F-4305-8C51-9513C960C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2052667"/>
            <a:ext cx="5984790" cy="4694122"/>
          </a:xfrm>
        </p:spPr>
        <p:txBody>
          <a:bodyPr>
            <a:normAutofit/>
          </a:bodyPr>
          <a:lstStyle/>
          <a:p>
            <a:r>
              <a:rPr lang="en-US" sz="3200" b="1" dirty="0"/>
              <a:t>Swing was out, Rock ‘n Roll was in</a:t>
            </a:r>
          </a:p>
          <a:p>
            <a:r>
              <a:rPr lang="en-US" sz="3200" b="1" dirty="0"/>
              <a:t>Roots in blues, R&amp;B, country, &amp; gospel</a:t>
            </a:r>
          </a:p>
          <a:p>
            <a:r>
              <a:rPr lang="en-US" sz="3200" b="1" dirty="0"/>
              <a:t>“Devil’s music” </a:t>
            </a:r>
          </a:p>
        </p:txBody>
      </p:sp>
      <p:pic>
        <p:nvPicPr>
          <p:cNvPr id="13314" name="Picture 2" descr="Image result for elvis">
            <a:extLst>
              <a:ext uri="{FF2B5EF4-FFF2-40B4-BE49-F238E27FC236}">
                <a16:creationId xmlns:a16="http://schemas.microsoft.com/office/drawing/2014/main" id="{1034223A-A44F-4BE6-9442-FE89842B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5712"/>
            <a:ext cx="4825615" cy="62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3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buddy holly">
            <a:extLst>
              <a:ext uri="{FF2B5EF4-FFF2-40B4-BE49-F238E27FC236}">
                <a16:creationId xmlns:a16="http://schemas.microsoft.com/office/drawing/2014/main" id="{D5D3F9CF-A0CB-4005-A445-FDCA4210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" y="67962"/>
            <a:ext cx="2788766" cy="24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ray charles">
            <a:extLst>
              <a:ext uri="{FF2B5EF4-FFF2-40B4-BE49-F238E27FC236}">
                <a16:creationId xmlns:a16="http://schemas.microsoft.com/office/drawing/2014/main" id="{EEF65D59-9C15-4602-BDC6-F7521AC47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10" y="3867665"/>
            <a:ext cx="5044990" cy="28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little richard">
            <a:extLst>
              <a:ext uri="{FF2B5EF4-FFF2-40B4-BE49-F238E27FC236}">
                <a16:creationId xmlns:a16="http://schemas.microsoft.com/office/drawing/2014/main" id="{61801B0E-9BA0-4505-B39F-CA830FA0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76" y="67962"/>
            <a:ext cx="3729210" cy="2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chuck berry">
            <a:extLst>
              <a:ext uri="{FF2B5EF4-FFF2-40B4-BE49-F238E27FC236}">
                <a16:creationId xmlns:a16="http://schemas.microsoft.com/office/drawing/2014/main" id="{4CD85C93-7498-4F22-A1F9-BE160014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7" y="2681415"/>
            <a:ext cx="3063692" cy="38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bill haley">
            <a:extLst>
              <a:ext uri="{FF2B5EF4-FFF2-40B4-BE49-F238E27FC236}">
                <a16:creationId xmlns:a16="http://schemas.microsoft.com/office/drawing/2014/main" id="{9A55ECFE-38CC-40C0-A179-CA480DB3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01" y="2681416"/>
            <a:ext cx="3091780" cy="386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Image result for hank williams">
            <a:extLst>
              <a:ext uri="{FF2B5EF4-FFF2-40B4-BE49-F238E27FC236}">
                <a16:creationId xmlns:a16="http://schemas.microsoft.com/office/drawing/2014/main" id="{4B5D8D19-46E4-4526-B717-5C1308F5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27" y="314325"/>
            <a:ext cx="2625241" cy="32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Image result for bo diddley">
            <a:extLst>
              <a:ext uri="{FF2B5EF4-FFF2-40B4-BE49-F238E27FC236}">
                <a16:creationId xmlns:a16="http://schemas.microsoft.com/office/drawing/2014/main" id="{2064174E-A1FD-4ED4-B143-E216DEFA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65" y="506364"/>
            <a:ext cx="2420482" cy="28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9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2378-A620-4F6C-BD92-368AB2D5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B77B-44C5-4E64-B3CF-4071D851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67" y="2077381"/>
            <a:ext cx="5971733" cy="4632338"/>
          </a:xfrm>
        </p:spPr>
        <p:txBody>
          <a:bodyPr/>
          <a:lstStyle/>
          <a:p>
            <a:r>
              <a:rPr lang="en-US" dirty="0"/>
              <a:t>Anti-hero becomes popular</a:t>
            </a:r>
          </a:p>
          <a:p>
            <a:r>
              <a:rPr lang="en-US" dirty="0"/>
              <a:t>Beatnik Movement</a:t>
            </a:r>
          </a:p>
          <a:p>
            <a:r>
              <a:rPr lang="en-US" dirty="0"/>
              <a:t>Common themes</a:t>
            </a:r>
          </a:p>
          <a:p>
            <a:pPr lvl="1"/>
            <a:r>
              <a:rPr lang="en-US" dirty="0"/>
              <a:t>Loneliness</a:t>
            </a:r>
          </a:p>
          <a:p>
            <a:pPr lvl="1"/>
            <a:r>
              <a:rPr lang="en-US" dirty="0"/>
              <a:t>Religion</a:t>
            </a:r>
          </a:p>
          <a:p>
            <a:pPr lvl="1"/>
            <a:r>
              <a:rPr lang="en-US" dirty="0"/>
              <a:t>Exploration</a:t>
            </a:r>
          </a:p>
          <a:p>
            <a:pPr lvl="1"/>
            <a:r>
              <a:rPr lang="en-US" dirty="0"/>
              <a:t>Empowerment</a:t>
            </a:r>
          </a:p>
          <a:p>
            <a:pPr lvl="1"/>
            <a:endParaRPr lang="en-US" dirty="0"/>
          </a:p>
        </p:txBody>
      </p:sp>
      <p:pic>
        <p:nvPicPr>
          <p:cNvPr id="14338" name="Picture 2" descr="Image result for 1950s books">
            <a:extLst>
              <a:ext uri="{FF2B5EF4-FFF2-40B4-BE49-F238E27FC236}">
                <a16:creationId xmlns:a16="http://schemas.microsoft.com/office/drawing/2014/main" id="{BEF9E6B4-3183-4850-8EA6-674879C5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29" y="3109894"/>
            <a:ext cx="2467289" cy="36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the catcher in the rye">
            <a:extLst>
              <a:ext uri="{FF2B5EF4-FFF2-40B4-BE49-F238E27FC236}">
                <a16:creationId xmlns:a16="http://schemas.microsoft.com/office/drawing/2014/main" id="{8EE41E27-047B-466B-86FD-C5436766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67" y="2935453"/>
            <a:ext cx="2341096" cy="37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on the road kerouac">
            <a:extLst>
              <a:ext uri="{FF2B5EF4-FFF2-40B4-BE49-F238E27FC236}">
                <a16:creationId xmlns:a16="http://schemas.microsoft.com/office/drawing/2014/main" id="{BE163745-B09D-461C-9172-EE148CFE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48" y="2961612"/>
            <a:ext cx="2485989" cy="37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Image result for fahrenheit 451">
            <a:extLst>
              <a:ext uri="{FF2B5EF4-FFF2-40B4-BE49-F238E27FC236}">
                <a16:creationId xmlns:a16="http://schemas.microsoft.com/office/drawing/2014/main" id="{741AFDA9-0FDE-4508-8942-66ED9B67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54" y="-5456"/>
            <a:ext cx="1905464" cy="29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lord of the flies">
            <a:extLst>
              <a:ext uri="{FF2B5EF4-FFF2-40B4-BE49-F238E27FC236}">
                <a16:creationId xmlns:a16="http://schemas.microsoft.com/office/drawing/2014/main" id="{2922636F-7A5F-42A2-B168-193AE69AE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8" name="Picture 12" descr="Image result for lord of the flies">
            <a:extLst>
              <a:ext uri="{FF2B5EF4-FFF2-40B4-BE49-F238E27FC236}">
                <a16:creationId xmlns:a16="http://schemas.microsoft.com/office/drawing/2014/main" id="{EEA4DE10-5740-4C1F-8608-F6B07E3F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67" y="83045"/>
            <a:ext cx="1555976" cy="276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3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AF8F5-DF74-4363-841C-6CAA33DA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C286-6943-4AEC-96BB-25880255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67" y="2077380"/>
            <a:ext cx="5971733" cy="4657051"/>
          </a:xfrm>
        </p:spPr>
        <p:txBody>
          <a:bodyPr>
            <a:normAutofit/>
          </a:bodyPr>
          <a:lstStyle/>
          <a:p>
            <a:r>
              <a:rPr lang="en-US" sz="3200" b="1" dirty="0"/>
              <a:t>Pop Art</a:t>
            </a:r>
          </a:p>
          <a:p>
            <a:r>
              <a:rPr lang="en-US" sz="3200" b="1" dirty="0"/>
              <a:t>No “high” or “low” art</a:t>
            </a:r>
          </a:p>
          <a:p>
            <a:r>
              <a:rPr lang="en-US" sz="3200" b="1" dirty="0"/>
              <a:t>Embraced the manufacturing and media boom</a:t>
            </a:r>
          </a:p>
        </p:txBody>
      </p:sp>
      <p:sp>
        <p:nvSpPr>
          <p:cNvPr id="4" name="AutoShape 2" descr="Image result for pop art">
            <a:extLst>
              <a:ext uri="{FF2B5EF4-FFF2-40B4-BE49-F238E27FC236}">
                <a16:creationId xmlns:a16="http://schemas.microsoft.com/office/drawing/2014/main" id="{1A74C706-6653-4294-BD0F-A94F443573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elated image">
            <a:extLst>
              <a:ext uri="{FF2B5EF4-FFF2-40B4-BE49-F238E27FC236}">
                <a16:creationId xmlns:a16="http://schemas.microsoft.com/office/drawing/2014/main" id="{7D71ABC8-B6A2-4000-A9F2-BDA25E69E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op art">
            <a:extLst>
              <a:ext uri="{FF2B5EF4-FFF2-40B4-BE49-F238E27FC236}">
                <a16:creationId xmlns:a16="http://schemas.microsoft.com/office/drawing/2014/main" id="{E2FE5A1F-F32C-4066-AB8E-E36F7AA524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pop art">
            <a:extLst>
              <a:ext uri="{FF2B5EF4-FFF2-40B4-BE49-F238E27FC236}">
                <a16:creationId xmlns:a16="http://schemas.microsoft.com/office/drawing/2014/main" id="{3FD134D6-A821-42D7-8679-26FB79FBDE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Image result for andy warhol">
            <a:extLst>
              <a:ext uri="{FF2B5EF4-FFF2-40B4-BE49-F238E27FC236}">
                <a16:creationId xmlns:a16="http://schemas.microsoft.com/office/drawing/2014/main" id="{BBF943B4-6CA5-4E6F-8B2D-ED7701FA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60" y="3232152"/>
            <a:ext cx="4661612" cy="35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Image result for andy warhol">
            <a:extLst>
              <a:ext uri="{FF2B5EF4-FFF2-40B4-BE49-F238E27FC236}">
                <a16:creationId xmlns:a16="http://schemas.microsoft.com/office/drawing/2014/main" id="{FBD60995-8855-4082-9F5D-BFAB958B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25" y="123569"/>
            <a:ext cx="3196281" cy="28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Image result for pop art">
            <a:extLst>
              <a:ext uri="{FF2B5EF4-FFF2-40B4-BE49-F238E27FC236}">
                <a16:creationId xmlns:a16="http://schemas.microsoft.com/office/drawing/2014/main" id="{AC5240F1-806B-4602-A631-6B9D948FF7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Image result for pop art">
            <a:extLst>
              <a:ext uri="{FF2B5EF4-FFF2-40B4-BE49-F238E27FC236}">
                <a16:creationId xmlns:a16="http://schemas.microsoft.com/office/drawing/2014/main" id="{7018B6D6-86DF-4FF3-AD10-0EFCFDB44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0735-38DA-425F-8524-4950A725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Mao Zedong (1893 – 1976)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96C7-BB7A-43A9-AEBA-E74C7B70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7" y="2077380"/>
            <a:ext cx="5934663" cy="4657051"/>
          </a:xfrm>
        </p:spPr>
        <p:txBody>
          <a:bodyPr/>
          <a:lstStyle/>
          <a:p>
            <a:r>
              <a:rPr lang="en-US" sz="3200" b="1" dirty="0"/>
              <a:t>Son of wealthy farmers</a:t>
            </a:r>
          </a:p>
          <a:p>
            <a:r>
              <a:rPr lang="en-US" sz="3200" b="1" dirty="0"/>
              <a:t>Rejects Confucianism</a:t>
            </a:r>
          </a:p>
          <a:p>
            <a:r>
              <a:rPr lang="en-US" sz="3200" b="1" dirty="0"/>
              <a:t>Chairman of the CCP in 1935</a:t>
            </a:r>
          </a:p>
          <a:p>
            <a:r>
              <a:rPr lang="en-US" sz="3200" b="1" dirty="0"/>
              <a:t>Jiangxi Soviet - 1929</a:t>
            </a:r>
          </a:p>
          <a:p>
            <a:r>
              <a:rPr lang="en-US" sz="3200" b="1" dirty="0"/>
              <a:t>The Long March – 1934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mao zedong">
            <a:extLst>
              <a:ext uri="{FF2B5EF4-FFF2-40B4-BE49-F238E27FC236}">
                <a16:creationId xmlns:a16="http://schemas.microsoft.com/office/drawing/2014/main" id="{2F94F9D1-9FD8-40C6-B47C-2FBFFD4F7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55" y="2077380"/>
            <a:ext cx="3212627" cy="42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2C6D-E1A8-4B9E-AFBF-E286B655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Mao vs. </a:t>
            </a:r>
            <a:r>
              <a:rPr lang="en-US" b="1" dirty="0" err="1"/>
              <a:t>Shek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439E8-CD4E-4DB4-B2A0-10C2DE809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95" y="2077380"/>
            <a:ext cx="5922306" cy="4657051"/>
          </a:xfrm>
        </p:spPr>
        <p:txBody>
          <a:bodyPr>
            <a:normAutofit/>
          </a:bodyPr>
          <a:lstStyle/>
          <a:p>
            <a:r>
              <a:rPr lang="en-US" sz="3200" b="1" dirty="0"/>
              <a:t>Chiang Kai </a:t>
            </a:r>
            <a:r>
              <a:rPr lang="en-US" sz="3200" b="1" dirty="0" err="1"/>
              <a:t>Shek</a:t>
            </a:r>
            <a:r>
              <a:rPr lang="en-US" sz="3200" b="1" dirty="0"/>
              <a:t> &amp; the Nationalists</a:t>
            </a:r>
          </a:p>
          <a:p>
            <a:r>
              <a:rPr lang="en-US" sz="3200" b="1" dirty="0"/>
              <a:t>Peasant support</a:t>
            </a:r>
          </a:p>
          <a:p>
            <a:r>
              <a:rPr lang="en-US" sz="3200" b="1"/>
              <a:t>Japanese Invasion</a:t>
            </a:r>
            <a:endParaRPr lang="en-US" sz="3200" b="1" dirty="0"/>
          </a:p>
          <a:p>
            <a:r>
              <a:rPr lang="en-US" sz="3200" b="1" dirty="0"/>
              <a:t>U.S. Reconnaissance missions</a:t>
            </a:r>
          </a:p>
        </p:txBody>
      </p:sp>
      <p:pic>
        <p:nvPicPr>
          <p:cNvPr id="3074" name="Picture 2" descr="Image result for chiang kai shek">
            <a:extLst>
              <a:ext uri="{FF2B5EF4-FFF2-40B4-BE49-F238E27FC236}">
                <a16:creationId xmlns:a16="http://schemas.microsoft.com/office/drawing/2014/main" id="{C144F973-1EC0-4CFD-B5C5-CB13BB38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2" y="2077380"/>
            <a:ext cx="3446938" cy="44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5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EE83-CCC8-42DC-87A7-AA31281C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Great Leap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F81B-CC98-463C-84C8-02B87A6A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95" y="2040310"/>
            <a:ext cx="5922306" cy="4681765"/>
          </a:xfrm>
        </p:spPr>
        <p:txBody>
          <a:bodyPr>
            <a:normAutofit/>
          </a:bodyPr>
          <a:lstStyle/>
          <a:p>
            <a:r>
              <a:rPr lang="en-US" sz="3200" b="1" dirty="0"/>
              <a:t>1958</a:t>
            </a:r>
          </a:p>
          <a:p>
            <a:r>
              <a:rPr lang="en-US" sz="3200" b="1" dirty="0"/>
              <a:t>Move from agriculture to industry</a:t>
            </a:r>
          </a:p>
          <a:p>
            <a:r>
              <a:rPr lang="en-US" sz="3200" b="1" dirty="0"/>
              <a:t>Leads to mass starvation</a:t>
            </a:r>
          </a:p>
          <a:p>
            <a:r>
              <a:rPr lang="en-US" sz="3200" b="1" dirty="0"/>
              <a:t>30 to 55 million die </a:t>
            </a:r>
          </a:p>
        </p:txBody>
      </p:sp>
      <p:pic>
        <p:nvPicPr>
          <p:cNvPr id="4098" name="Picture 2" descr="Image result for great leap forward">
            <a:extLst>
              <a:ext uri="{FF2B5EF4-FFF2-40B4-BE49-F238E27FC236}">
                <a16:creationId xmlns:a16="http://schemas.microsoft.com/office/drawing/2014/main" id="{835C9FD5-BAE6-4C3B-9A35-F9E45D3A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40" y="2407135"/>
            <a:ext cx="5768024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1AB1-076F-4535-860A-E3716544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Cultural Revolution (1966 – 1976)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28D5-CAD1-4CC8-A1C8-9AE88C3A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95" y="2003239"/>
            <a:ext cx="5922306" cy="4743549"/>
          </a:xfrm>
        </p:spPr>
        <p:txBody>
          <a:bodyPr>
            <a:normAutofit/>
          </a:bodyPr>
          <a:lstStyle/>
          <a:p>
            <a:r>
              <a:rPr lang="en-US" sz="3200" b="1" dirty="0"/>
              <a:t>Mao had been pushed aside</a:t>
            </a:r>
          </a:p>
          <a:p>
            <a:r>
              <a:rPr lang="en-US" sz="3200" b="1" dirty="0"/>
              <a:t>Attempts to regain power</a:t>
            </a:r>
          </a:p>
          <a:p>
            <a:r>
              <a:rPr lang="en-US" sz="3200" b="1" dirty="0"/>
              <a:t>Red Guards</a:t>
            </a:r>
          </a:p>
          <a:p>
            <a:r>
              <a:rPr lang="en-US" sz="3200" b="1" dirty="0"/>
              <a:t>Absolute Chaos</a:t>
            </a:r>
          </a:p>
          <a:p>
            <a:r>
              <a:rPr lang="en-US" sz="3200" b="1" dirty="0"/>
              <a:t>Destruction of Chinese heritage</a:t>
            </a:r>
          </a:p>
          <a:p>
            <a:r>
              <a:rPr lang="en-US" sz="3200" b="1" dirty="0"/>
              <a:t>Mao declares it over in 1969, not true</a:t>
            </a:r>
          </a:p>
        </p:txBody>
      </p:sp>
      <p:pic>
        <p:nvPicPr>
          <p:cNvPr id="5122" name="Picture 2" descr="Image result for cultural revolution">
            <a:extLst>
              <a:ext uri="{FF2B5EF4-FFF2-40B4-BE49-F238E27FC236}">
                <a16:creationId xmlns:a16="http://schemas.microsoft.com/office/drawing/2014/main" id="{704D048E-DF7A-478C-86D0-B105D57F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88" y="4318516"/>
            <a:ext cx="3468960" cy="24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red guards">
            <a:extLst>
              <a:ext uri="{FF2B5EF4-FFF2-40B4-BE49-F238E27FC236}">
                <a16:creationId xmlns:a16="http://schemas.microsoft.com/office/drawing/2014/main" id="{FDC8553A-6247-4E85-AAEB-1A45623A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59" y="1607878"/>
            <a:ext cx="3449922" cy="277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C09D-8F48-4E35-8D33-0BFD1585A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Korean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38A64-D492-4792-BE08-49A1B4780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1950 - 1953</a:t>
            </a:r>
          </a:p>
        </p:txBody>
      </p:sp>
    </p:spTree>
    <p:extLst>
      <p:ext uri="{BB962C8B-B14F-4D97-AF65-F5344CB8AC3E}">
        <p14:creationId xmlns:p14="http://schemas.microsoft.com/office/powerpoint/2010/main" val="314482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43EE-8E71-4E66-A8CD-DF2C8E7D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C786-26D5-4007-8FDC-5C0167F0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25" y="2065024"/>
            <a:ext cx="5959376" cy="4632338"/>
          </a:xfrm>
        </p:spPr>
        <p:txBody>
          <a:bodyPr/>
          <a:lstStyle/>
          <a:p>
            <a:r>
              <a:rPr lang="en-US" sz="3200" b="1" dirty="0"/>
              <a:t>Protectorate of China </a:t>
            </a:r>
          </a:p>
          <a:p>
            <a:r>
              <a:rPr lang="en-US" sz="3200" b="1" dirty="0"/>
              <a:t>Chinese forced out by Japan – 1870s</a:t>
            </a:r>
          </a:p>
          <a:p>
            <a:r>
              <a:rPr lang="en-US" sz="3200" b="1" dirty="0"/>
              <a:t>Korean Empire declared </a:t>
            </a:r>
          </a:p>
          <a:p>
            <a:r>
              <a:rPr lang="en-US" sz="3200" b="1" dirty="0"/>
              <a:t>Japan occupied Korea – 1910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korea">
            <a:extLst>
              <a:ext uri="{FF2B5EF4-FFF2-40B4-BE49-F238E27FC236}">
                <a16:creationId xmlns:a16="http://schemas.microsoft.com/office/drawing/2014/main" id="{76BF484C-A31F-40C0-A81C-981CBAB7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91" y="2065024"/>
            <a:ext cx="2474869" cy="46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9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4423-B210-437B-844C-D584EEE3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7E53-29A2-4B01-B9EF-4D8D03B7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5" y="2065024"/>
            <a:ext cx="5960075" cy="4632337"/>
          </a:xfrm>
        </p:spPr>
        <p:txBody>
          <a:bodyPr/>
          <a:lstStyle/>
          <a:p>
            <a:r>
              <a:rPr lang="en-US" sz="3200" b="1" dirty="0"/>
              <a:t>1945 – Korea split between US &amp; SU</a:t>
            </a:r>
          </a:p>
          <a:p>
            <a:r>
              <a:rPr lang="en-US" sz="3200" b="1" dirty="0"/>
              <a:t>Democratic People’s Republic of Korea= North Korea</a:t>
            </a:r>
          </a:p>
          <a:p>
            <a:r>
              <a:rPr lang="en-US" sz="3200" b="1" dirty="0"/>
              <a:t>Republic of Korea = South Korea</a:t>
            </a:r>
          </a:p>
          <a:p>
            <a:endParaRPr lang="en-US" dirty="0"/>
          </a:p>
        </p:txBody>
      </p:sp>
      <p:pic>
        <p:nvPicPr>
          <p:cNvPr id="2050" name="Picture 2" descr="Image result for south korea flag">
            <a:extLst>
              <a:ext uri="{FF2B5EF4-FFF2-40B4-BE49-F238E27FC236}">
                <a16:creationId xmlns:a16="http://schemas.microsoft.com/office/drawing/2014/main" id="{EEFCC8F5-D8BA-439C-B245-3B8EFD161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58" y="4250725"/>
            <a:ext cx="3631340" cy="24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rth korea flag">
            <a:extLst>
              <a:ext uri="{FF2B5EF4-FFF2-40B4-BE49-F238E27FC236}">
                <a16:creationId xmlns:a16="http://schemas.microsoft.com/office/drawing/2014/main" id="{17DDB0A7-1C58-477A-80E0-E590F906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25" y="2011042"/>
            <a:ext cx="4125612" cy="20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3691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354</TotalTime>
  <Words>362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Trebuchet MS</vt:lpstr>
      <vt:lpstr>Berlin</vt:lpstr>
      <vt:lpstr>Communist China</vt:lpstr>
      <vt:lpstr>Early Communist Movement</vt:lpstr>
      <vt:lpstr>Mao Zedong (1893 – 1976)</vt:lpstr>
      <vt:lpstr>Mao vs. Shek</vt:lpstr>
      <vt:lpstr>The Great Leap Forward</vt:lpstr>
      <vt:lpstr>The Cultural Revolution (1966 – 1976)</vt:lpstr>
      <vt:lpstr>The Korean War</vt:lpstr>
      <vt:lpstr>Background </vt:lpstr>
      <vt:lpstr>The Divide</vt:lpstr>
      <vt:lpstr>UN Police Action</vt:lpstr>
      <vt:lpstr>Firing MacArthur </vt:lpstr>
      <vt:lpstr>The Ceasefire</vt:lpstr>
      <vt:lpstr>Korea Today </vt:lpstr>
      <vt:lpstr>1950s Culture </vt:lpstr>
      <vt:lpstr>Emergence of Mass Culture and the Teenager</vt:lpstr>
      <vt:lpstr>Dominant vs. Counter Culture</vt:lpstr>
      <vt:lpstr>Suburban Life</vt:lpstr>
      <vt:lpstr>Television</vt:lpstr>
      <vt:lpstr>PowerPoint Presentation</vt:lpstr>
      <vt:lpstr>Movies</vt:lpstr>
      <vt:lpstr>Music</vt:lpstr>
      <vt:lpstr>PowerPoint Presentation</vt:lpstr>
      <vt:lpstr>Books</vt:lpstr>
      <vt:lpstr>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Communist China</dc:title>
  <dc:creator>Ryan Ferrin</dc:creator>
  <cp:lastModifiedBy>Jim Schneider</cp:lastModifiedBy>
  <cp:revision>13</cp:revision>
  <dcterms:created xsi:type="dcterms:W3CDTF">2018-04-25T15:34:33Z</dcterms:created>
  <dcterms:modified xsi:type="dcterms:W3CDTF">2018-05-01T18:40:53Z</dcterms:modified>
</cp:coreProperties>
</file>