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C1E4-BCBB-48AA-93FB-09E13BEC6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1800 – 1870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D8315-6DD2-4E68-BB35-EA4E07AC6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77AC-B4B9-47C5-A4E6-EC915D9A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Social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D101-3DA6-4FBD-9671-13C68EA3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08" y="2217108"/>
            <a:ext cx="5585902" cy="439663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Middle Class</a:t>
            </a:r>
          </a:p>
          <a:p>
            <a:pPr lvl="1"/>
            <a:r>
              <a:rPr lang="en-US" sz="2000" b="1" dirty="0"/>
              <a:t>Commercial capitalism</a:t>
            </a:r>
          </a:p>
          <a:p>
            <a:pPr lvl="1"/>
            <a:r>
              <a:rPr lang="en-US" sz="2000" b="1" dirty="0"/>
              <a:t>People who built factories, bought machines, developed markets</a:t>
            </a:r>
          </a:p>
          <a:p>
            <a:pPr lvl="1"/>
            <a:r>
              <a:rPr lang="en-US" sz="2000" b="1" dirty="0"/>
              <a:t>Ambitious, greedy, showed vision &amp; initiative </a:t>
            </a:r>
          </a:p>
          <a:p>
            <a:r>
              <a:rPr lang="en-US" sz="2000" b="1" dirty="0"/>
              <a:t>Working Class</a:t>
            </a:r>
          </a:p>
          <a:p>
            <a:pPr lvl="1"/>
            <a:r>
              <a:rPr lang="en-US" sz="2000" b="1" dirty="0"/>
              <a:t>Faced wretched conditions – 12-16 hour work days</a:t>
            </a:r>
          </a:p>
          <a:p>
            <a:pPr lvl="1"/>
            <a:r>
              <a:rPr lang="en-US" sz="2000" b="1" dirty="0"/>
              <a:t>No minimum wage, no job security</a:t>
            </a:r>
          </a:p>
          <a:p>
            <a:pPr lvl="1"/>
            <a:r>
              <a:rPr lang="en-US" sz="2000" b="1" dirty="0"/>
              <a:t>Dangerous working conditions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 descr="Image result for middle class industrial revolution">
            <a:extLst>
              <a:ext uri="{FF2B5EF4-FFF2-40B4-BE49-F238E27FC236}">
                <a16:creationId xmlns:a16="http://schemas.microsoft.com/office/drawing/2014/main" id="{4AC7076A-4047-44E2-97D7-F859F983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10" y="1920210"/>
            <a:ext cx="3159565" cy="24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orking class industrial revolution">
            <a:extLst>
              <a:ext uri="{FF2B5EF4-FFF2-40B4-BE49-F238E27FC236}">
                <a16:creationId xmlns:a16="http://schemas.microsoft.com/office/drawing/2014/main" id="{DFADFA4F-C86D-480D-9673-9FF8491C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5" y="4401963"/>
            <a:ext cx="3395312" cy="24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0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B288-7F75-4D98-8F40-770508E5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Socialism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4878-7652-4EAA-8116-EB764266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644718" cy="3636511"/>
          </a:xfrm>
        </p:spPr>
        <p:txBody>
          <a:bodyPr>
            <a:normAutofit/>
          </a:bodyPr>
          <a:lstStyle/>
          <a:p>
            <a:r>
              <a:rPr lang="en-US" sz="2000" b="1" dirty="0"/>
              <a:t>Society owns and controls some means of production</a:t>
            </a:r>
          </a:p>
          <a:p>
            <a:r>
              <a:rPr lang="en-US" sz="2000" b="1" dirty="0"/>
              <a:t>Believed public ownership of the means of production would fix the wealth disparity</a:t>
            </a:r>
          </a:p>
          <a:p>
            <a:r>
              <a:rPr lang="en-US" sz="2000" b="1" dirty="0"/>
              <a:t>Hypothetical society</a:t>
            </a:r>
          </a:p>
          <a:p>
            <a:r>
              <a:rPr lang="en-US" sz="2000" b="1" dirty="0"/>
              <a:t>Karl Marx – utopian socialists  </a:t>
            </a:r>
          </a:p>
        </p:txBody>
      </p:sp>
      <p:pic>
        <p:nvPicPr>
          <p:cNvPr id="9218" name="Picture 2" descr="Image result for Karl marx">
            <a:extLst>
              <a:ext uri="{FF2B5EF4-FFF2-40B4-BE49-F238E27FC236}">
                <a16:creationId xmlns:a16="http://schemas.microsoft.com/office/drawing/2014/main" id="{ACB2376B-4F69-4ECF-9AF9-F2075969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50" y="2222287"/>
            <a:ext cx="3034866" cy="43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2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4AFA-6904-4F8A-97A0-C20EEB92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8E01-3BFC-4409-B20F-0E8D1514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657244" cy="3636511"/>
          </a:xfrm>
        </p:spPr>
        <p:txBody>
          <a:bodyPr>
            <a:normAutofit/>
          </a:bodyPr>
          <a:lstStyle/>
          <a:p>
            <a:r>
              <a:rPr lang="en-US" sz="2400" b="1" dirty="0"/>
              <a:t>Began in the 1780s </a:t>
            </a:r>
          </a:p>
          <a:p>
            <a:r>
              <a:rPr lang="en-US" sz="2400" b="1" dirty="0"/>
              <a:t>Started in Great Britain</a:t>
            </a:r>
          </a:p>
          <a:p>
            <a:r>
              <a:rPr lang="en-US" sz="2400" b="1" dirty="0"/>
              <a:t>Took decades to spread across Europe</a:t>
            </a:r>
          </a:p>
        </p:txBody>
      </p:sp>
      <p:pic>
        <p:nvPicPr>
          <p:cNvPr id="1028" name="Picture 4" descr="Image result for map of england industrial revolution">
            <a:extLst>
              <a:ext uri="{FF2B5EF4-FFF2-40B4-BE49-F238E27FC236}">
                <a16:creationId xmlns:a16="http://schemas.microsoft.com/office/drawing/2014/main" id="{9382528E-4F0C-49BD-B96F-9AAD7D99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55" y="2222287"/>
            <a:ext cx="5665890" cy="42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21CD-1AC6-4D15-96C3-87F5EB8F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it start in Great Britain?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86D8-3D7C-4E7A-8DD6-9348DE1A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A few </a:t>
            </a:r>
            <a:r>
              <a:rPr lang="en-US" sz="2400" b="1" dirty="0"/>
              <a:t>reasons:</a:t>
            </a:r>
          </a:p>
          <a:p>
            <a:pPr lvl="1"/>
            <a:r>
              <a:rPr lang="en-US" sz="2400" b="1" dirty="0"/>
              <a:t>Agrarian revolution</a:t>
            </a:r>
          </a:p>
          <a:p>
            <a:pPr lvl="1"/>
            <a:r>
              <a:rPr lang="en-US" sz="2400" b="1" dirty="0"/>
              <a:t>Growth in population</a:t>
            </a:r>
          </a:p>
          <a:p>
            <a:pPr lvl="1"/>
            <a:r>
              <a:rPr lang="en-US" sz="2400" b="1" dirty="0"/>
              <a:t>Ready supply of capital</a:t>
            </a:r>
          </a:p>
          <a:p>
            <a:pPr lvl="1"/>
            <a:r>
              <a:rPr lang="en-US" sz="2400" b="1" dirty="0"/>
              <a:t>Plenty of natural resources</a:t>
            </a:r>
          </a:p>
          <a:p>
            <a:pPr lvl="1"/>
            <a:r>
              <a:rPr lang="en-US" sz="2400" b="1" dirty="0"/>
              <a:t>Large markets for manufactured goods</a:t>
            </a:r>
          </a:p>
        </p:txBody>
      </p:sp>
    </p:spTree>
    <p:extLst>
      <p:ext uri="{BB962C8B-B14F-4D97-AF65-F5344CB8AC3E}">
        <p14:creationId xmlns:p14="http://schemas.microsoft.com/office/powerpoint/2010/main" val="328726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C2CA-D5E2-4385-A2CD-2EEC7E67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industries: Cotton, Coal, &amp; Iron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2711D-AA58-4E32-B8FE-F057F661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2" y="2522911"/>
            <a:ext cx="6358702" cy="3636511"/>
          </a:xfrm>
        </p:spPr>
        <p:txBody>
          <a:bodyPr>
            <a:noAutofit/>
          </a:bodyPr>
          <a:lstStyle/>
          <a:p>
            <a:r>
              <a:rPr lang="en-US" sz="2400" b="1" dirty="0"/>
              <a:t>Cotton</a:t>
            </a:r>
            <a:endParaRPr lang="en-US" sz="2200" b="1" dirty="0"/>
          </a:p>
          <a:p>
            <a:pPr lvl="1"/>
            <a:r>
              <a:rPr lang="en-US" sz="2400" b="1" dirty="0"/>
              <a:t>Flying shuttle – faster weaving</a:t>
            </a:r>
          </a:p>
          <a:p>
            <a:pPr lvl="1"/>
            <a:r>
              <a:rPr lang="en-US" sz="2400" b="1" dirty="0"/>
              <a:t>Spinning jenny – faster spinning</a:t>
            </a:r>
          </a:p>
          <a:p>
            <a:pPr lvl="1"/>
            <a:r>
              <a:rPr lang="en-US" sz="2400" b="1" dirty="0"/>
              <a:t>Water powered looms</a:t>
            </a:r>
          </a:p>
          <a:p>
            <a:pPr lvl="1"/>
            <a:endParaRPr lang="en-US" sz="2400" b="1" dirty="0"/>
          </a:p>
        </p:txBody>
      </p:sp>
      <p:pic>
        <p:nvPicPr>
          <p:cNvPr id="2050" name="Picture 2" descr="Image result for flying shuttle industrial revolution">
            <a:extLst>
              <a:ext uri="{FF2B5EF4-FFF2-40B4-BE49-F238E27FC236}">
                <a16:creationId xmlns:a16="http://schemas.microsoft.com/office/drawing/2014/main" id="{CE1DE840-5D4F-4EC3-9D04-476384F9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6" y="2016688"/>
            <a:ext cx="2610738" cy="248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inning jenny industrial revolution">
            <a:extLst>
              <a:ext uri="{FF2B5EF4-FFF2-40B4-BE49-F238E27FC236}">
                <a16:creationId xmlns:a16="http://schemas.microsoft.com/office/drawing/2014/main" id="{23D04D86-A655-41E2-B6D6-79889FB2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1" y="4333981"/>
            <a:ext cx="3305827" cy="23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5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948A-BA79-4FD4-B801-2A6C4C59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&amp; Iron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CBAD-27C7-4320-91D8-1AAE282A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3636511"/>
          </a:xfrm>
        </p:spPr>
        <p:txBody>
          <a:bodyPr>
            <a:normAutofit/>
          </a:bodyPr>
          <a:lstStyle/>
          <a:p>
            <a:r>
              <a:rPr lang="en-US" sz="2400" b="1" dirty="0"/>
              <a:t>Steam engine needed it</a:t>
            </a:r>
          </a:p>
          <a:p>
            <a:r>
              <a:rPr lang="en-US" sz="2400" b="1" dirty="0"/>
              <a:t>Puddling – use coal to burn away impurities in crude iron</a:t>
            </a:r>
          </a:p>
        </p:txBody>
      </p:sp>
      <p:pic>
        <p:nvPicPr>
          <p:cNvPr id="3074" name="Picture 2" descr="Image result for puddling industrial revolution">
            <a:extLst>
              <a:ext uri="{FF2B5EF4-FFF2-40B4-BE49-F238E27FC236}">
                <a16:creationId xmlns:a16="http://schemas.microsoft.com/office/drawing/2014/main" id="{5EB26624-5EAF-4AC0-9F5D-F2566AB8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85" y="2369719"/>
            <a:ext cx="4339403" cy="36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8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6F14-89B3-419F-BEF8-D0F35D2C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4DD5-8F77-437B-BED5-E028BFD4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168729" cy="3636511"/>
          </a:xfrm>
        </p:spPr>
        <p:txBody>
          <a:bodyPr>
            <a:normAutofit/>
          </a:bodyPr>
          <a:lstStyle/>
          <a:p>
            <a:r>
              <a:rPr lang="en-US" sz="2400" b="1" dirty="0"/>
              <a:t>New labor system</a:t>
            </a:r>
          </a:p>
          <a:p>
            <a:r>
              <a:rPr lang="en-US" sz="2400" b="1" dirty="0"/>
              <a:t>Worked shifts to keep up productivity</a:t>
            </a:r>
          </a:p>
          <a:p>
            <a:r>
              <a:rPr lang="en-US" sz="2400" b="1" dirty="0"/>
              <a:t>Workers didn’t have much power</a:t>
            </a:r>
          </a:p>
          <a:p>
            <a:r>
              <a:rPr lang="en-US" sz="2400" b="1" dirty="0"/>
              <a:t>Child labor</a:t>
            </a:r>
          </a:p>
        </p:txBody>
      </p:sp>
      <p:pic>
        <p:nvPicPr>
          <p:cNvPr id="4098" name="Picture 2" descr="Image result for industrial revolution factory workers">
            <a:extLst>
              <a:ext uri="{FF2B5EF4-FFF2-40B4-BE49-F238E27FC236}">
                <a16:creationId xmlns:a16="http://schemas.microsoft.com/office/drawing/2014/main" id="{7550D86E-3330-4AD8-B175-189E2C07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05" y="2026098"/>
            <a:ext cx="3281820" cy="24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dustrial revolution factory workers">
            <a:extLst>
              <a:ext uri="{FF2B5EF4-FFF2-40B4-BE49-F238E27FC236}">
                <a16:creationId xmlns:a16="http://schemas.microsoft.com/office/drawing/2014/main" id="{6BD2734F-1FFA-4F2A-A21F-98E75E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25" y="4158641"/>
            <a:ext cx="3200341" cy="25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9992-D77B-485C-A8B2-353C85DE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FB99E-DCC9-452B-A95B-32CF76C5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492324" cy="363651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Important to industrial success</a:t>
            </a:r>
          </a:p>
          <a:p>
            <a:r>
              <a:rPr lang="en-US" sz="2400" b="1" dirty="0"/>
              <a:t>First British railroad – connects manufacturer Manchester to port Liverpool</a:t>
            </a:r>
          </a:p>
          <a:p>
            <a:r>
              <a:rPr lang="en-US" sz="2400" b="1" dirty="0"/>
              <a:t>Less expensive transportation = cheaper goods = larger markets</a:t>
            </a:r>
          </a:p>
        </p:txBody>
      </p:sp>
      <p:pic>
        <p:nvPicPr>
          <p:cNvPr id="5122" name="Picture 2" descr="Image result for manchester to liverpool railway opening">
            <a:extLst>
              <a:ext uri="{FF2B5EF4-FFF2-40B4-BE49-F238E27FC236}">
                <a16:creationId xmlns:a16="http://schemas.microsoft.com/office/drawing/2014/main" id="{2DC37AFE-8F24-4EF4-9007-C08ECDAB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4615"/>
            <a:ext cx="5203325" cy="42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0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C523-5101-4088-A881-91E8516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Industrialization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9D56-7F4C-49B9-A174-C1A24F2D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45" y="2222287"/>
            <a:ext cx="6245967" cy="3636511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Govts. Encourage industrialization – Belgium, France, German states</a:t>
            </a:r>
          </a:p>
          <a:p>
            <a:r>
              <a:rPr lang="en-US" sz="2400" b="1" dirty="0"/>
              <a:t>North America</a:t>
            </a:r>
          </a:p>
          <a:p>
            <a:pPr lvl="1"/>
            <a:r>
              <a:rPr lang="en-US" sz="2400" b="1" dirty="0"/>
              <a:t>1807 – Robert Fulton invents steamboat</a:t>
            </a:r>
          </a:p>
          <a:p>
            <a:pPr lvl="1"/>
            <a:r>
              <a:rPr lang="en-US" sz="2400" b="1" dirty="0"/>
              <a:t>Thousands of miles of canals and roads built</a:t>
            </a:r>
          </a:p>
          <a:p>
            <a:pPr lvl="1"/>
            <a:r>
              <a:rPr lang="en-US" sz="2400" b="1" dirty="0"/>
              <a:t>Labor for factories came from farm workers</a:t>
            </a:r>
          </a:p>
        </p:txBody>
      </p:sp>
      <p:pic>
        <p:nvPicPr>
          <p:cNvPr id="6146" name="Picture 2" descr="Image result for robert fulton">
            <a:extLst>
              <a:ext uri="{FF2B5EF4-FFF2-40B4-BE49-F238E27FC236}">
                <a16:creationId xmlns:a16="http://schemas.microsoft.com/office/drawing/2014/main" id="{2EA9C983-D38A-4186-9E4D-D425DDB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2" y="1443170"/>
            <a:ext cx="2631147" cy="31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eamboat industrial revolution">
            <a:extLst>
              <a:ext uri="{FF2B5EF4-FFF2-40B4-BE49-F238E27FC236}">
                <a16:creationId xmlns:a16="http://schemas.microsoft.com/office/drawing/2014/main" id="{FA85A642-A09C-47D8-86BC-EE2C19BF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01" y="4636603"/>
            <a:ext cx="3030954" cy="2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6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708C-7D6C-4436-8EE2-32B06ED8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Impact on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9AD1-3DFB-4AE9-94F9-76422C65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61" y="2292263"/>
            <a:ext cx="4830526" cy="435567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European population: 1750 = 140 million; 1850 = 266 million</a:t>
            </a:r>
          </a:p>
          <a:p>
            <a:r>
              <a:rPr lang="en-US" sz="2400" b="1" dirty="0"/>
              <a:t>People more resistant to disease, famine less common</a:t>
            </a:r>
          </a:p>
          <a:p>
            <a:r>
              <a:rPr lang="en-US" sz="2400" b="1" dirty="0"/>
              <a:t>Thomas Malthus – </a:t>
            </a:r>
            <a:r>
              <a:rPr lang="en-US" sz="2400" b="1" i="1" dirty="0"/>
              <a:t>Essay on the Principle of Population</a:t>
            </a:r>
          </a:p>
          <a:p>
            <a:r>
              <a:rPr lang="en-US" sz="2400" b="1" dirty="0"/>
              <a:t>Rapid city growth led to extreme poverty = calls for reform</a:t>
            </a:r>
          </a:p>
        </p:txBody>
      </p:sp>
      <p:pic>
        <p:nvPicPr>
          <p:cNvPr id="7170" name="Picture 2" descr="Image result for thomas malthus">
            <a:extLst>
              <a:ext uri="{FF2B5EF4-FFF2-40B4-BE49-F238E27FC236}">
                <a16:creationId xmlns:a16="http://schemas.microsoft.com/office/drawing/2014/main" id="{4B703792-1BA3-4FF2-A81F-D209EACD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15" y="2292263"/>
            <a:ext cx="3475826" cy="42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8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46</TotalTime>
  <Words>291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Industrialization 1800 – 1870 </vt:lpstr>
      <vt:lpstr>The Industrial Revolution</vt:lpstr>
      <vt:lpstr>Why did it start in Great Britain?</vt:lpstr>
      <vt:lpstr>New industries: Cotton, Coal, &amp; Iron</vt:lpstr>
      <vt:lpstr>Coal &amp; Iron</vt:lpstr>
      <vt:lpstr>New Factories</vt:lpstr>
      <vt:lpstr>Railroads</vt:lpstr>
      <vt:lpstr>Spread of Industrialization</vt:lpstr>
      <vt:lpstr>Social Impact on Europe</vt:lpstr>
      <vt:lpstr>New Social Classes</vt:lpstr>
      <vt:lpstr>Early Socialism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1800 – 1870</dc:title>
  <dc:creator>Ryan Ferrin</dc:creator>
  <cp:lastModifiedBy>Jim Schneider</cp:lastModifiedBy>
  <cp:revision>7</cp:revision>
  <dcterms:created xsi:type="dcterms:W3CDTF">2018-01-13T22:05:20Z</dcterms:created>
  <dcterms:modified xsi:type="dcterms:W3CDTF">2018-01-23T19:04:36Z</dcterms:modified>
</cp:coreProperties>
</file>