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F730-42AD-4A6B-9355-B8A3D948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99270"/>
            <a:ext cx="8991600" cy="1645920"/>
          </a:xfrm>
        </p:spPr>
        <p:txBody>
          <a:bodyPr/>
          <a:lstStyle/>
          <a:p>
            <a:r>
              <a:rPr lang="en-US" dirty="0"/>
              <a:t>The Age </a:t>
            </a:r>
            <a:r>
              <a:rPr lang="en-US"/>
              <a:t>of Imperialism</a:t>
            </a:r>
            <a:br>
              <a:rPr lang="en-US"/>
            </a:br>
            <a:r>
              <a:rPr lang="en-US"/>
              <a:t>1870-1914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E5D3C-460D-476D-B84E-7ACDF6066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FCC3-90DE-4F96-B7FB-5818367D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5809"/>
            <a:ext cx="7729728" cy="1188720"/>
          </a:xfrm>
        </p:spPr>
        <p:txBody>
          <a:bodyPr/>
          <a:lstStyle/>
          <a:p>
            <a:r>
              <a:rPr lang="en-US" dirty="0"/>
              <a:t>Effects of 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E4D3-CCE3-4ED4-82C4-82EC8E69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82" y="1334529"/>
            <a:ext cx="5467124" cy="4188941"/>
          </a:xfrm>
        </p:spPr>
        <p:txBody>
          <a:bodyPr/>
          <a:lstStyle/>
          <a:p>
            <a:r>
              <a:rPr lang="en-US" sz="3200" b="1" dirty="0"/>
              <a:t>Gross exploitation of Africa and its people</a:t>
            </a:r>
          </a:p>
          <a:p>
            <a:r>
              <a:rPr lang="en-US" sz="3200" b="1" dirty="0"/>
              <a:t>Sowed seeds for class and tribal tensions</a:t>
            </a:r>
          </a:p>
          <a:p>
            <a:r>
              <a:rPr lang="en-US" sz="3200" b="1" dirty="0"/>
              <a:t>New wave of African nationalism</a:t>
            </a:r>
          </a:p>
          <a:p>
            <a:endParaRPr lang="en-US" dirty="0"/>
          </a:p>
        </p:txBody>
      </p:sp>
      <p:pic>
        <p:nvPicPr>
          <p:cNvPr id="7170" name="Picture 2" descr="Image result for european colonialism in africa atrocities">
            <a:extLst>
              <a:ext uri="{FF2B5EF4-FFF2-40B4-BE49-F238E27FC236}">
                <a16:creationId xmlns:a16="http://schemas.microsoft.com/office/drawing/2014/main" id="{F7B50EF9-E575-43DB-AAD2-F427B6D8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93" y="1430911"/>
            <a:ext cx="3083903" cy="30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european colonialism in africa atrocities">
            <a:extLst>
              <a:ext uri="{FF2B5EF4-FFF2-40B4-BE49-F238E27FC236}">
                <a16:creationId xmlns:a16="http://schemas.microsoft.com/office/drawing/2014/main" id="{FB9FE68A-9C2C-4825-99A0-A45BD6A6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45" y="2635694"/>
            <a:ext cx="3069573" cy="378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4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E275-305D-4E2A-B522-2A2CA22A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5657"/>
            <a:ext cx="7729728" cy="1188720"/>
          </a:xfrm>
        </p:spPr>
        <p:txBody>
          <a:bodyPr/>
          <a:lstStyle/>
          <a:p>
            <a:r>
              <a:rPr lang="en-US" dirty="0"/>
              <a:t>British Rule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B440-F161-481F-A9A3-BDF150AB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33" y="1878008"/>
            <a:ext cx="5703351" cy="4560370"/>
          </a:xfrm>
        </p:spPr>
        <p:txBody>
          <a:bodyPr/>
          <a:lstStyle/>
          <a:p>
            <a:r>
              <a:rPr lang="en-US" sz="3200" b="1" dirty="0"/>
              <a:t>British had been there since 1757 – control given to British East India Company – Company Raj</a:t>
            </a:r>
          </a:p>
          <a:p>
            <a:r>
              <a:rPr lang="en-US" sz="3200" b="1" dirty="0"/>
              <a:t>Rule switched to the crown directly in 1858 – British Raj </a:t>
            </a:r>
          </a:p>
          <a:p>
            <a:endParaRPr lang="en-US" dirty="0"/>
          </a:p>
        </p:txBody>
      </p:sp>
      <p:pic>
        <p:nvPicPr>
          <p:cNvPr id="1026" name="Picture 2" descr="Image result for british east india company">
            <a:extLst>
              <a:ext uri="{FF2B5EF4-FFF2-40B4-BE49-F238E27FC236}">
                <a16:creationId xmlns:a16="http://schemas.microsoft.com/office/drawing/2014/main" id="{125C2DA2-7990-471E-AE6E-29C68A11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11" y="1878008"/>
            <a:ext cx="4459801" cy="41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8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07EA-23E9-4CCD-BE8A-40339589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0500"/>
            <a:ext cx="7729728" cy="1188720"/>
          </a:xfrm>
        </p:spPr>
        <p:txBody>
          <a:bodyPr/>
          <a:lstStyle/>
          <a:p>
            <a:r>
              <a:rPr lang="en-US" dirty="0"/>
              <a:t>Sepoy mutiny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3250A-7D6C-47BC-AA5B-E33AC7F1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72" y="1339220"/>
            <a:ext cx="5869028" cy="5518780"/>
          </a:xfrm>
        </p:spPr>
        <p:txBody>
          <a:bodyPr>
            <a:normAutofit/>
          </a:bodyPr>
          <a:lstStyle/>
          <a:p>
            <a:r>
              <a:rPr lang="en-US" sz="2400" b="1" dirty="0"/>
              <a:t>Sepoys – Indian soldiers hired by the East India Company </a:t>
            </a:r>
          </a:p>
          <a:p>
            <a:r>
              <a:rPr lang="en-US" sz="2400" b="1" dirty="0"/>
              <a:t>1857 – growing Indian distrust leads to revolt</a:t>
            </a:r>
          </a:p>
          <a:p>
            <a:r>
              <a:rPr lang="en-US" sz="2400" b="1" dirty="0"/>
              <a:t>Immediate cause – rifle cartridges greased with pig fat</a:t>
            </a:r>
          </a:p>
          <a:p>
            <a:r>
              <a:rPr lang="en-US" sz="2400" b="1" dirty="0"/>
              <a:t>Long term cause – racial and social tensions</a:t>
            </a:r>
          </a:p>
          <a:p>
            <a:r>
              <a:rPr lang="en-US" sz="2400" b="1" dirty="0"/>
              <a:t>Flashpoint: Meerut </a:t>
            </a:r>
          </a:p>
          <a:p>
            <a:pPr lvl="1"/>
            <a:r>
              <a:rPr lang="en-US" sz="2000" b="1" dirty="0"/>
              <a:t>Group of sepoys refused to load rifles, humiliated and punished</a:t>
            </a:r>
          </a:p>
          <a:p>
            <a:pPr lvl="1"/>
            <a:r>
              <a:rPr lang="en-US" sz="2000" b="1" dirty="0"/>
              <a:t>Angered other sepoys and groups, rebellion rose, crushed within a year</a:t>
            </a:r>
          </a:p>
        </p:txBody>
      </p:sp>
      <p:pic>
        <p:nvPicPr>
          <p:cNvPr id="2050" name="Picture 2" descr="Image result for sepoy">
            <a:extLst>
              <a:ext uri="{FF2B5EF4-FFF2-40B4-BE49-F238E27FC236}">
                <a16:creationId xmlns:a16="http://schemas.microsoft.com/office/drawing/2014/main" id="{6E8A4D61-7D10-4629-A579-1AAA3999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2649"/>
            <a:ext cx="5582432" cy="39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4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DBFB-1CE1-4D96-9773-B8F1B58E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5344"/>
            <a:ext cx="7729728" cy="1188720"/>
          </a:xfrm>
        </p:spPr>
        <p:txBody>
          <a:bodyPr/>
          <a:lstStyle/>
          <a:p>
            <a:r>
              <a:rPr lang="en-US" dirty="0"/>
              <a:t>Effects of the Mutiny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A603E-E955-433F-8521-F23CAAFE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5" y="1573331"/>
            <a:ext cx="5881555" cy="5015359"/>
          </a:xfrm>
        </p:spPr>
        <p:txBody>
          <a:bodyPr>
            <a:normAutofit/>
          </a:bodyPr>
          <a:lstStyle/>
          <a:p>
            <a:r>
              <a:rPr lang="en-US" sz="3200" b="1" dirty="0"/>
              <a:t>Power shifted from EIC to the crown</a:t>
            </a:r>
          </a:p>
          <a:p>
            <a:r>
              <a:rPr lang="en-US" sz="3200" b="1" dirty="0"/>
              <a:t>Rebellion fueled Indian nationalism </a:t>
            </a:r>
          </a:p>
        </p:txBody>
      </p:sp>
      <p:pic>
        <p:nvPicPr>
          <p:cNvPr id="3074" name="Picture 2" descr="Image result for queen victoria">
            <a:extLst>
              <a:ext uri="{FF2B5EF4-FFF2-40B4-BE49-F238E27FC236}">
                <a16:creationId xmlns:a16="http://schemas.microsoft.com/office/drawing/2014/main" id="{1C1C22FC-E22A-40A6-A86B-D102F389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55" y="1336917"/>
            <a:ext cx="3936816" cy="54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56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19A1-23F5-41EF-860A-FF7BB9D7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396"/>
            <a:ext cx="7729728" cy="1188720"/>
          </a:xfrm>
        </p:spPr>
        <p:txBody>
          <a:bodyPr/>
          <a:lstStyle/>
          <a:p>
            <a:r>
              <a:rPr lang="en-US" dirty="0"/>
              <a:t>British Colonial Rule: Structure, benefits, &amp; costs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C9FA-7FE8-4712-8373-63D1127F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15" y="1289116"/>
            <a:ext cx="5944185" cy="546848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Appointed viceroys to run India</a:t>
            </a:r>
          </a:p>
          <a:p>
            <a:r>
              <a:rPr lang="en-US" sz="2200" b="1" dirty="0"/>
              <a:t>Benefits:</a:t>
            </a:r>
          </a:p>
          <a:p>
            <a:pPr lvl="1"/>
            <a:r>
              <a:rPr lang="en-US" sz="1900" b="1" dirty="0"/>
              <a:t>Brought order &amp; stability to a badly divided society</a:t>
            </a:r>
          </a:p>
          <a:p>
            <a:pPr lvl="1"/>
            <a:r>
              <a:rPr lang="en-US" sz="1900" b="1" dirty="0"/>
              <a:t>Efficient govt.</a:t>
            </a:r>
          </a:p>
          <a:p>
            <a:pPr lvl="1"/>
            <a:r>
              <a:rPr lang="en-US" sz="1900" b="1" dirty="0"/>
              <a:t>New school system</a:t>
            </a:r>
          </a:p>
          <a:p>
            <a:pPr lvl="1"/>
            <a:r>
              <a:rPr lang="en-US" sz="1900" b="1" dirty="0"/>
              <a:t>Introduced railroads, telegraph, &amp; postal service</a:t>
            </a:r>
          </a:p>
          <a:p>
            <a:r>
              <a:rPr lang="en-US" sz="2200" b="1" dirty="0"/>
              <a:t>Costs:</a:t>
            </a:r>
          </a:p>
          <a:p>
            <a:pPr lvl="1"/>
            <a:r>
              <a:rPr lang="en-US" sz="1900" b="1" dirty="0"/>
              <a:t>Economic – British reaped rewards, brought hardship to masses</a:t>
            </a:r>
          </a:p>
          <a:p>
            <a:pPr lvl="1"/>
            <a:r>
              <a:rPr lang="en-US" sz="1900" b="1" dirty="0"/>
              <a:t>Method of tax collection backfired – led to peasant unrest</a:t>
            </a:r>
          </a:p>
          <a:p>
            <a:pPr lvl="1"/>
            <a:r>
              <a:rPr lang="en-US" sz="1900" b="1" dirty="0"/>
              <a:t>Drastic fall in food supply</a:t>
            </a:r>
          </a:p>
          <a:p>
            <a:pPr lvl="1"/>
            <a:r>
              <a:rPr lang="en-US" sz="1900" b="1" dirty="0"/>
              <a:t>Brits were arrogant – cut Indian pride</a:t>
            </a:r>
          </a:p>
          <a:p>
            <a:pPr lvl="1"/>
            <a:r>
              <a:rPr lang="en-US" sz="1900" b="1" dirty="0"/>
              <a:t>Disrespect for local culture &amp; racial attitudes</a:t>
            </a:r>
            <a:endParaRPr lang="en-US" b="1" dirty="0"/>
          </a:p>
        </p:txBody>
      </p:sp>
      <p:pic>
        <p:nvPicPr>
          <p:cNvPr id="4098" name="Picture 2" descr="Image result for colonial india political cartoon">
            <a:extLst>
              <a:ext uri="{FF2B5EF4-FFF2-40B4-BE49-F238E27FC236}">
                <a16:creationId xmlns:a16="http://schemas.microsoft.com/office/drawing/2014/main" id="{6449F3D3-2592-4D38-9829-F15035FF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57" y="1521286"/>
            <a:ext cx="3982996" cy="52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0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0B7A-436C-45E4-B8CE-5CC06345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66"/>
            <a:ext cx="7729728" cy="1188720"/>
          </a:xfrm>
        </p:spPr>
        <p:txBody>
          <a:bodyPr/>
          <a:lstStyle/>
          <a:p>
            <a:r>
              <a:rPr lang="en-US" dirty="0"/>
              <a:t>Indian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7406-B1AE-47AF-85E6-FD7B383C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41" y="1523227"/>
            <a:ext cx="5931659" cy="5153146"/>
          </a:xfrm>
        </p:spPr>
        <p:txBody>
          <a:bodyPr>
            <a:normAutofit/>
          </a:bodyPr>
          <a:lstStyle/>
          <a:p>
            <a:r>
              <a:rPr lang="en-US" sz="3200" b="1" dirty="0"/>
              <a:t>Came from upper-middle class, educated, urban population</a:t>
            </a:r>
          </a:p>
          <a:p>
            <a:r>
              <a:rPr lang="en-US" sz="3200" b="1" dirty="0"/>
              <a:t>Preferred reform to revolution</a:t>
            </a:r>
          </a:p>
          <a:p>
            <a:r>
              <a:rPr lang="en-US" sz="3200" b="1" dirty="0"/>
              <a:t>Learned not to rely on British goodwill</a:t>
            </a:r>
          </a:p>
          <a:p>
            <a:r>
              <a:rPr lang="en-US" sz="3200" b="1" dirty="0"/>
              <a:t>Indian National Congress</a:t>
            </a:r>
          </a:p>
          <a:p>
            <a:r>
              <a:rPr lang="en-US" sz="3200" b="1" dirty="0"/>
              <a:t>Newspapers</a:t>
            </a:r>
          </a:p>
        </p:txBody>
      </p:sp>
      <p:pic>
        <p:nvPicPr>
          <p:cNvPr id="5122" name="Picture 2" descr="Image result for Indian nationalist newspaper">
            <a:extLst>
              <a:ext uri="{FF2B5EF4-FFF2-40B4-BE49-F238E27FC236}">
                <a16:creationId xmlns:a16="http://schemas.microsoft.com/office/drawing/2014/main" id="{1BE03B37-C3DB-4F9F-B11C-AB401272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34" y="1678489"/>
            <a:ext cx="6219425" cy="42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9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DAC1-9D92-4C3D-B047-00124F42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2922"/>
            <a:ext cx="7729728" cy="1188720"/>
          </a:xfrm>
        </p:spPr>
        <p:txBody>
          <a:bodyPr/>
          <a:lstStyle/>
          <a:p>
            <a:r>
              <a:rPr lang="en-US" dirty="0"/>
              <a:t>Gandhi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43C4-327D-46F1-82D3-E5562BD0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90" y="1471808"/>
            <a:ext cx="6096000" cy="515922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Born in 1869</a:t>
            </a:r>
          </a:p>
          <a:p>
            <a:r>
              <a:rPr lang="en-US" b="1" dirty="0"/>
              <a:t>Father was the chief minister of his province</a:t>
            </a:r>
          </a:p>
          <a:p>
            <a:r>
              <a:rPr lang="en-US" b="1" dirty="0"/>
              <a:t>At 19 went to London to study law </a:t>
            </a:r>
          </a:p>
          <a:p>
            <a:r>
              <a:rPr lang="en-US" b="1" dirty="0"/>
              <a:t>Came back to India in 1891 – set up a practice but failed</a:t>
            </a:r>
          </a:p>
          <a:p>
            <a:r>
              <a:rPr lang="en-US" b="1" dirty="0"/>
              <a:t>Got a job with an Indian law firm and sent to South Africa – lived there for 20 years</a:t>
            </a:r>
          </a:p>
          <a:p>
            <a:r>
              <a:rPr lang="en-US" b="1" dirty="0"/>
              <a:t>Appalled by the discrimination he experienced – began to practice passive resistance</a:t>
            </a:r>
          </a:p>
          <a:p>
            <a:r>
              <a:rPr lang="en-US" b="1" dirty="0"/>
              <a:t>Returned to India in 1914 – began to stage passive resistance demonstrations in 1919</a:t>
            </a:r>
          </a:p>
          <a:p>
            <a:r>
              <a:rPr lang="en-US" b="1" dirty="0"/>
              <a:t>Arrested in 1922, released in 1924, &amp; began a new movement in 1930</a:t>
            </a:r>
          </a:p>
          <a:p>
            <a:r>
              <a:rPr lang="en-US" b="1" dirty="0"/>
              <a:t>Retired from in politics in 1934, but came back during WWII</a:t>
            </a:r>
          </a:p>
          <a:p>
            <a:r>
              <a:rPr lang="en-US" b="1" dirty="0"/>
              <a:t>Assassinated in 1948 by a Hindu extremist </a:t>
            </a:r>
          </a:p>
        </p:txBody>
      </p:sp>
      <p:pic>
        <p:nvPicPr>
          <p:cNvPr id="6146" name="Picture 2" descr="Image result for gandhi">
            <a:extLst>
              <a:ext uri="{FF2B5EF4-FFF2-40B4-BE49-F238E27FC236}">
                <a16:creationId xmlns:a16="http://schemas.microsoft.com/office/drawing/2014/main" id="{9A453258-230F-4F64-8669-AD2AD339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20" y="4159017"/>
            <a:ext cx="3543690" cy="25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andhi">
            <a:extLst>
              <a:ext uri="{FF2B5EF4-FFF2-40B4-BE49-F238E27FC236}">
                <a16:creationId xmlns:a16="http://schemas.microsoft.com/office/drawing/2014/main" id="{270C280C-4B9D-4B05-9FD1-D1290D40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30" y="1471808"/>
            <a:ext cx="2606871" cy="39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49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EED7-A062-45A1-93BB-DB901AB5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4049"/>
            <a:ext cx="7729728" cy="1188720"/>
          </a:xfrm>
        </p:spPr>
        <p:txBody>
          <a:bodyPr/>
          <a:lstStyle/>
          <a:p>
            <a:r>
              <a:rPr lang="en-US" dirty="0"/>
              <a:t>Nation building in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512E7-857C-4188-8E89-E28D5F19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1598384"/>
            <a:ext cx="5858005" cy="4990306"/>
          </a:xfrm>
        </p:spPr>
        <p:txBody>
          <a:bodyPr>
            <a:normAutofit/>
          </a:bodyPr>
          <a:lstStyle/>
          <a:p>
            <a:r>
              <a:rPr lang="en-US" sz="3200" b="1" dirty="0"/>
              <a:t>Nationalist Revolts - revolution ideas came from Europe &amp; NA</a:t>
            </a:r>
          </a:p>
          <a:p>
            <a:r>
              <a:rPr lang="en-US" sz="3200" b="1" dirty="0"/>
              <a:t>1807-1825 – series of revolts allowed for LA independence</a:t>
            </a:r>
          </a:p>
          <a:p>
            <a:r>
              <a:rPr lang="en-US" sz="3200" b="1" dirty="0"/>
              <a:t>1804 – first major revolt – slave revolt led by Francois Toussaint-</a:t>
            </a:r>
            <a:r>
              <a:rPr lang="en-US" sz="3200" b="1" dirty="0" err="1"/>
              <a:t>Louverture</a:t>
            </a:r>
            <a:endParaRPr lang="en-US" sz="3200" b="1" dirty="0"/>
          </a:p>
        </p:txBody>
      </p:sp>
      <p:pic>
        <p:nvPicPr>
          <p:cNvPr id="7170" name="Picture 2" descr="Image result">
            <a:extLst>
              <a:ext uri="{FF2B5EF4-FFF2-40B4-BE49-F238E27FC236}">
                <a16:creationId xmlns:a16="http://schemas.microsoft.com/office/drawing/2014/main" id="{3621A901-5AC5-4A9F-9C3A-6766FE45B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99" y="1598384"/>
            <a:ext cx="2919043" cy="48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7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BBBAF-B476-4DB2-AA82-73A3BB82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8078"/>
            <a:ext cx="7729728" cy="1188720"/>
          </a:xfrm>
        </p:spPr>
        <p:txBody>
          <a:bodyPr/>
          <a:lstStyle/>
          <a:p>
            <a:r>
              <a:rPr lang="en-US" dirty="0"/>
              <a:t>Revolt in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BF2A1-E1DF-43A6-908B-3CAE2E3D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6" y="1673540"/>
            <a:ext cx="5881554" cy="4996382"/>
          </a:xfrm>
        </p:spPr>
        <p:txBody>
          <a:bodyPr>
            <a:normAutofit/>
          </a:bodyPr>
          <a:lstStyle/>
          <a:p>
            <a:r>
              <a:rPr lang="en-US" sz="3600" b="1" dirty="0"/>
              <a:t>1810 – Miguel Hidalgo led a revolt against Spanish – failed</a:t>
            </a:r>
          </a:p>
          <a:p>
            <a:r>
              <a:rPr lang="en-US" sz="3600" b="1" dirty="0"/>
              <a:t>Aristocracy feared the masses – decided to overthrow Spanish</a:t>
            </a:r>
          </a:p>
          <a:p>
            <a:r>
              <a:rPr lang="en-US" sz="3600" b="1" dirty="0"/>
              <a:t>1821 – Mexico declares its independence</a:t>
            </a:r>
          </a:p>
        </p:txBody>
      </p:sp>
      <p:pic>
        <p:nvPicPr>
          <p:cNvPr id="8194" name="Picture 2" descr="Image result for miguel hidalgo">
            <a:extLst>
              <a:ext uri="{FF2B5EF4-FFF2-40B4-BE49-F238E27FC236}">
                <a16:creationId xmlns:a16="http://schemas.microsoft.com/office/drawing/2014/main" id="{159D1A67-1CEB-4C9E-AB4F-F37AE696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59" y="1673540"/>
            <a:ext cx="3431870" cy="478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6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D43E-EC8B-4E44-8EDD-A989C4FF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5657"/>
            <a:ext cx="7729728" cy="1188720"/>
          </a:xfrm>
        </p:spPr>
        <p:txBody>
          <a:bodyPr/>
          <a:lstStyle/>
          <a:p>
            <a:r>
              <a:rPr lang="en-US" dirty="0"/>
              <a:t>South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FC91E-851D-4566-B620-9760D6AAF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8008"/>
            <a:ext cx="5881554" cy="4754335"/>
          </a:xfrm>
        </p:spPr>
        <p:txBody>
          <a:bodyPr>
            <a:normAutofit/>
          </a:bodyPr>
          <a:lstStyle/>
          <a:p>
            <a:r>
              <a:rPr lang="en-US" sz="2800" b="1" dirty="0"/>
              <a:t>Jose de San Martin &amp; Simon Bolivar – major revolutionary leaders</a:t>
            </a:r>
          </a:p>
          <a:p>
            <a:r>
              <a:rPr lang="en-US" sz="2800" b="1" dirty="0"/>
              <a:t>1810 – Venezuela, Colombia, Ecuador, &amp; Argentina liberated </a:t>
            </a:r>
          </a:p>
          <a:p>
            <a:r>
              <a:rPr lang="en-US" sz="2800" b="1" dirty="0"/>
              <a:t>1817 – Chile gains independence</a:t>
            </a:r>
          </a:p>
          <a:p>
            <a:r>
              <a:rPr lang="en-US" sz="2800" b="1" dirty="0"/>
              <a:t>1822 – Brazil declares independence from Portugal</a:t>
            </a:r>
          </a:p>
          <a:p>
            <a:r>
              <a:rPr lang="en-US" sz="2800" b="1" dirty="0"/>
              <a:t>1824 – Peru liberated by Bolivar</a:t>
            </a:r>
          </a:p>
        </p:txBody>
      </p:sp>
      <p:pic>
        <p:nvPicPr>
          <p:cNvPr id="9218" name="Picture 2" descr="Image result for jose de san martin">
            <a:extLst>
              <a:ext uri="{FF2B5EF4-FFF2-40B4-BE49-F238E27FC236}">
                <a16:creationId xmlns:a16="http://schemas.microsoft.com/office/drawing/2014/main" id="{9089C42C-6AAB-44C9-97D4-DEF797076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54" y="1538288"/>
            <a:ext cx="27622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imon bolivar">
            <a:extLst>
              <a:ext uri="{FF2B5EF4-FFF2-40B4-BE49-F238E27FC236}">
                <a16:creationId xmlns:a16="http://schemas.microsoft.com/office/drawing/2014/main" id="{43BAA2AC-31D3-4D09-92A4-A0F4CAB8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58" y="3820438"/>
            <a:ext cx="3449674" cy="28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2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B766-0DED-4800-8995-62F624E21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Pre-1800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BDC6-74FE-4380-ACBC-48FA5132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11" y="2618331"/>
            <a:ext cx="5096421" cy="3819540"/>
          </a:xfrm>
        </p:spPr>
        <p:txBody>
          <a:bodyPr>
            <a:normAutofit/>
          </a:bodyPr>
          <a:lstStyle/>
          <a:p>
            <a:r>
              <a:rPr lang="en-US" sz="2800" b="1" dirty="0"/>
              <a:t>European interested in Africa had waned</a:t>
            </a:r>
          </a:p>
          <a:p>
            <a:r>
              <a:rPr lang="en-US" sz="2800" b="1" dirty="0"/>
              <a:t>Renewed interest due to need for new markets &amp; more raw materials</a:t>
            </a:r>
          </a:p>
          <a:p>
            <a:r>
              <a:rPr lang="en-US" sz="2800" b="1" dirty="0"/>
              <a:t>Begins a “scramble” to establish colonies in Africa</a:t>
            </a:r>
          </a:p>
        </p:txBody>
      </p:sp>
      <p:pic>
        <p:nvPicPr>
          <p:cNvPr id="1026" name="Picture 2" descr="Image result for scramble for africa political cartoon">
            <a:extLst>
              <a:ext uri="{FF2B5EF4-FFF2-40B4-BE49-F238E27FC236}">
                <a16:creationId xmlns:a16="http://schemas.microsoft.com/office/drawing/2014/main" id="{8EAB447B-2960-4028-ADFB-A76E6612C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14" y="2482407"/>
            <a:ext cx="67341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29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F71E-78AB-4786-B453-7A126246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396"/>
            <a:ext cx="7729728" cy="1188720"/>
          </a:xfrm>
        </p:spPr>
        <p:txBody>
          <a:bodyPr/>
          <a:lstStyle/>
          <a:p>
            <a:r>
              <a:rPr lang="en-US" dirty="0"/>
              <a:t>Central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C2372-CC1F-424A-9113-486EE5E6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94" y="1573332"/>
            <a:ext cx="5906606" cy="4915150"/>
          </a:xfrm>
        </p:spPr>
        <p:txBody>
          <a:bodyPr>
            <a:normAutofit/>
          </a:bodyPr>
          <a:lstStyle/>
          <a:p>
            <a:r>
              <a:rPr lang="en-US" sz="2400" b="1" dirty="0"/>
              <a:t>By 1823 almost all Central America states had gained freedom</a:t>
            </a:r>
          </a:p>
          <a:p>
            <a:r>
              <a:rPr lang="en-US" sz="2400" b="1" dirty="0"/>
              <a:t>5 republics: Guatemala, El Salvador, Honduras, Costa Rica &amp; Nicaragua</a:t>
            </a:r>
          </a:p>
        </p:txBody>
      </p:sp>
      <p:pic>
        <p:nvPicPr>
          <p:cNvPr id="10242" name="Picture 2" descr="Image result for map of central america">
            <a:extLst>
              <a:ext uri="{FF2B5EF4-FFF2-40B4-BE49-F238E27FC236}">
                <a16:creationId xmlns:a16="http://schemas.microsoft.com/office/drawing/2014/main" id="{8A45A28E-1238-4053-98D4-F0D924E4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92" y="1872307"/>
            <a:ext cx="5396500" cy="43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6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B5F1-6856-4C62-874D-A89D9F80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2922"/>
            <a:ext cx="7729728" cy="1188720"/>
          </a:xfrm>
        </p:spPr>
        <p:txBody>
          <a:bodyPr/>
          <a:lstStyle/>
          <a:p>
            <a:r>
              <a:rPr lang="en-US" dirty="0"/>
              <a:t>Nation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FE7B2-BA69-42AB-8675-59C0E332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19" y="1523227"/>
            <a:ext cx="5894081" cy="5221851"/>
          </a:xfrm>
        </p:spPr>
        <p:txBody>
          <a:bodyPr>
            <a:normAutofit/>
          </a:bodyPr>
          <a:lstStyle/>
          <a:p>
            <a:r>
              <a:rPr lang="en-US" sz="3200" b="1" dirty="0"/>
              <a:t>Number of problems</a:t>
            </a:r>
          </a:p>
          <a:p>
            <a:pPr lvl="1"/>
            <a:r>
              <a:rPr lang="en-US" sz="2800" b="1" dirty="0"/>
              <a:t>Staggering loss of people, property, livestock</a:t>
            </a:r>
          </a:p>
          <a:p>
            <a:pPr lvl="1"/>
            <a:r>
              <a:rPr lang="en-US" sz="2800" b="1" dirty="0"/>
              <a:t>Uncertainty in new borders</a:t>
            </a:r>
          </a:p>
          <a:p>
            <a:pPr lvl="1"/>
            <a:r>
              <a:rPr lang="en-US" sz="2800" b="1" dirty="0"/>
              <a:t>Poor roads, railroads made communication and unity difficult </a:t>
            </a:r>
          </a:p>
          <a:p>
            <a:r>
              <a:rPr lang="en-US" sz="3200" b="1" dirty="0"/>
              <a:t>During 19</a:t>
            </a:r>
            <a:r>
              <a:rPr lang="en-US" sz="3200" b="1" baseline="30000" dirty="0"/>
              <a:t>th</a:t>
            </a:r>
            <a:r>
              <a:rPr lang="en-US" sz="3200" b="1" dirty="0"/>
              <a:t> century – LA became economically dependent on West again</a:t>
            </a:r>
          </a:p>
        </p:txBody>
      </p:sp>
      <p:pic>
        <p:nvPicPr>
          <p:cNvPr id="11266" name="Picture 2" descr="Image result for central america political cartoon">
            <a:extLst>
              <a:ext uri="{FF2B5EF4-FFF2-40B4-BE49-F238E27FC236}">
                <a16:creationId xmlns:a16="http://schemas.microsoft.com/office/drawing/2014/main" id="{5B744418-9894-4D4A-B2B7-B42700BE7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47" y="2170906"/>
            <a:ext cx="6240634" cy="36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7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2C7FF-C3DB-4296-B6B8-7FB4A8A1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7870"/>
            <a:ext cx="7729728" cy="1188720"/>
          </a:xfrm>
        </p:spPr>
        <p:txBody>
          <a:bodyPr/>
          <a:lstStyle/>
          <a:p>
            <a:r>
              <a:rPr lang="en-US" dirty="0"/>
              <a:t>Antonio Lopez de Santa anna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FB626-4CF4-4281-A1F3-A356884EC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6" y="1560805"/>
            <a:ext cx="5881554" cy="4990307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Ruled Mexico from 1833-1855</a:t>
            </a:r>
          </a:p>
          <a:p>
            <a:r>
              <a:rPr lang="en-US" sz="2800" b="1" dirty="0"/>
              <a:t>“Napoleon of the West”</a:t>
            </a:r>
          </a:p>
          <a:p>
            <a:r>
              <a:rPr lang="en-US" sz="2800" b="1" dirty="0"/>
              <a:t>Misused state funds, halted reforms, created chaos</a:t>
            </a:r>
          </a:p>
          <a:p>
            <a:r>
              <a:rPr lang="en-US" sz="2800" b="1" dirty="0"/>
              <a:t>Mexican-American War 1846 – 1848</a:t>
            </a:r>
          </a:p>
          <a:p>
            <a:r>
              <a:rPr lang="en-US" sz="2800" b="1" dirty="0"/>
              <a:t>Period of reform followed – led by Benito Juarez</a:t>
            </a:r>
          </a:p>
          <a:p>
            <a:r>
              <a:rPr lang="en-US" sz="2800" b="1" dirty="0"/>
              <a:t>Caudillos – strong leaders supported by military and landed elite; very popular</a:t>
            </a:r>
          </a:p>
        </p:txBody>
      </p:sp>
      <p:pic>
        <p:nvPicPr>
          <p:cNvPr id="12290" name="Picture 2" descr="Image result for antonio lopez de santa anna">
            <a:extLst>
              <a:ext uri="{FF2B5EF4-FFF2-40B4-BE49-F238E27FC236}">
                <a16:creationId xmlns:a16="http://schemas.microsoft.com/office/drawing/2014/main" id="{CEBFF461-AC98-4555-8B85-93C56827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73" y="1457910"/>
            <a:ext cx="3945438" cy="50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8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8A9B-5F43-42AE-AC1A-D5512264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5552"/>
            <a:ext cx="7729728" cy="1188720"/>
          </a:xfrm>
        </p:spPr>
        <p:txBody>
          <a:bodyPr/>
          <a:lstStyle/>
          <a:p>
            <a:r>
              <a:rPr lang="en-US" dirty="0"/>
              <a:t>Revolution in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1531A-EA7F-4CB2-83CE-95A8303B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0" y="1610910"/>
            <a:ext cx="5831450" cy="5071538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Porifirio</a:t>
            </a:r>
            <a:r>
              <a:rPr lang="en-US" sz="2800" b="1" dirty="0"/>
              <a:t> Diaz – ruled from 1877-1911</a:t>
            </a:r>
          </a:p>
          <a:p>
            <a:r>
              <a:rPr lang="en-US" sz="2800" b="1" dirty="0"/>
              <a:t>Workers wages declined</a:t>
            </a:r>
          </a:p>
          <a:p>
            <a:r>
              <a:rPr lang="en-US" sz="2800" b="1" dirty="0"/>
              <a:t>Francisco Madero – forced Diaz from power</a:t>
            </a:r>
          </a:p>
          <a:p>
            <a:pPr lvl="1"/>
            <a:r>
              <a:rPr lang="en-US" sz="2400" b="1" dirty="0"/>
              <a:t>Tried to lead revolution, proved to be difficult</a:t>
            </a:r>
          </a:p>
          <a:p>
            <a:pPr lvl="1"/>
            <a:r>
              <a:rPr lang="en-US" sz="2400" b="1" dirty="0" err="1"/>
              <a:t>Pancho</a:t>
            </a:r>
            <a:r>
              <a:rPr lang="en-US" sz="2400" b="1" dirty="0"/>
              <a:t> Villa</a:t>
            </a:r>
          </a:p>
          <a:p>
            <a:r>
              <a:rPr lang="en-US" sz="2800" b="1" dirty="0"/>
              <a:t>1910-1920 Mexican Revolution</a:t>
            </a:r>
          </a:p>
        </p:txBody>
      </p:sp>
      <p:pic>
        <p:nvPicPr>
          <p:cNvPr id="13314" name="Picture 2" descr="Image result for porfirio diaz">
            <a:extLst>
              <a:ext uri="{FF2B5EF4-FFF2-40B4-BE49-F238E27FC236}">
                <a16:creationId xmlns:a16="http://schemas.microsoft.com/office/drawing/2014/main" id="{EC75C7DD-2121-48E4-9B17-3CE113D0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81" y="1610910"/>
            <a:ext cx="3679589" cy="48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1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B686-D73D-4127-B352-7F573173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0708"/>
            <a:ext cx="7729728" cy="1188720"/>
          </a:xfrm>
        </p:spPr>
        <p:txBody>
          <a:bodyPr/>
          <a:lstStyle/>
          <a:p>
            <a:r>
              <a:rPr lang="en-US" dirty="0"/>
              <a:t>U.S. &amp; Latin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ED6D5-8CD5-40F2-9821-C392D42E8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45" y="1661013"/>
            <a:ext cx="5881555" cy="4946279"/>
          </a:xfrm>
        </p:spPr>
        <p:txBody>
          <a:bodyPr>
            <a:normAutofit/>
          </a:bodyPr>
          <a:lstStyle/>
          <a:p>
            <a:r>
              <a:rPr lang="en-US" sz="3600" b="1" dirty="0"/>
              <a:t>US dominated LA</a:t>
            </a:r>
          </a:p>
          <a:p>
            <a:r>
              <a:rPr lang="en-US" sz="3600" b="1" dirty="0"/>
              <a:t>Built infrastructure</a:t>
            </a:r>
          </a:p>
          <a:p>
            <a:r>
              <a:rPr lang="en-US" sz="3600" b="1" dirty="0"/>
              <a:t>Economic dependence</a:t>
            </a:r>
          </a:p>
          <a:p>
            <a:r>
              <a:rPr lang="en-US" sz="3600" b="1" dirty="0"/>
              <a:t>Persistent Inequality</a:t>
            </a:r>
          </a:p>
        </p:txBody>
      </p:sp>
      <p:pic>
        <p:nvPicPr>
          <p:cNvPr id="14338" name="Picture 2" descr="Image result for united states and latin america political cartoon">
            <a:extLst>
              <a:ext uri="{FF2B5EF4-FFF2-40B4-BE49-F238E27FC236}">
                <a16:creationId xmlns:a16="http://schemas.microsoft.com/office/drawing/2014/main" id="{80893A48-8DC5-421E-BD6B-49028EE7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26" y="1572125"/>
            <a:ext cx="4145724" cy="478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2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E0B0-C2C4-4A7D-964A-F18ED64A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5656"/>
            <a:ext cx="7729728" cy="1188720"/>
          </a:xfrm>
        </p:spPr>
        <p:txBody>
          <a:bodyPr/>
          <a:lstStyle/>
          <a:p>
            <a:r>
              <a:rPr lang="en-US" dirty="0"/>
              <a:t>Theodore Roosevelt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A34A3-8CE1-4A72-83DD-8E400397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50" y="1878008"/>
            <a:ext cx="5831450" cy="4754336"/>
          </a:xfrm>
        </p:spPr>
        <p:txBody>
          <a:bodyPr>
            <a:normAutofit/>
          </a:bodyPr>
          <a:lstStyle/>
          <a:p>
            <a:r>
              <a:rPr lang="en-US" sz="2800" b="1" dirty="0"/>
              <a:t>Takes office in 1901</a:t>
            </a:r>
          </a:p>
          <a:p>
            <a:r>
              <a:rPr lang="en-US" sz="2800" b="1" dirty="0"/>
              <a:t>1903 – supports Panamanian rebellion against Colombia – gained land for Panama Canal – completed in 1914</a:t>
            </a:r>
          </a:p>
          <a:p>
            <a:r>
              <a:rPr lang="en-US" sz="2800" b="1" dirty="0"/>
              <a:t>Good Neighbor Policy</a:t>
            </a:r>
          </a:p>
        </p:txBody>
      </p:sp>
      <p:pic>
        <p:nvPicPr>
          <p:cNvPr id="15364" name="Picture 4" descr="Image result for teddy roosevelt political cartoon">
            <a:extLst>
              <a:ext uri="{FF2B5EF4-FFF2-40B4-BE49-F238E27FC236}">
                <a16:creationId xmlns:a16="http://schemas.microsoft.com/office/drawing/2014/main" id="{DB62DD38-65F5-4DC7-BC81-32A398A3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47" y="1878007"/>
            <a:ext cx="6108677" cy="45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9761-9E50-4D8D-9159-F6A4F3D7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1B28-6F06-4E29-9AC1-899A3499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2563904"/>
            <a:ext cx="5696465" cy="4084032"/>
          </a:xfrm>
        </p:spPr>
        <p:txBody>
          <a:bodyPr>
            <a:normAutofit/>
          </a:bodyPr>
          <a:lstStyle/>
          <a:p>
            <a:r>
              <a:rPr lang="en-US" sz="2800" b="1" dirty="0"/>
              <a:t>1874 – annex Nigeria &amp; the Gold Coast</a:t>
            </a:r>
          </a:p>
          <a:p>
            <a:r>
              <a:rPr lang="en-US" sz="2800" b="1" dirty="0"/>
              <a:t>1898 – takes control of Sudan</a:t>
            </a:r>
          </a:p>
          <a:p>
            <a:r>
              <a:rPr lang="en-US" sz="2800" b="1" dirty="0"/>
              <a:t>1914 – Egypt becomes a British protectorate</a:t>
            </a:r>
          </a:p>
          <a:p>
            <a:pPr lvl="1"/>
            <a:r>
              <a:rPr lang="en-US" sz="2400" b="1" dirty="0"/>
              <a:t>Had taken control of Suez Canal in 1875</a:t>
            </a:r>
          </a:p>
        </p:txBody>
      </p:sp>
      <p:pic>
        <p:nvPicPr>
          <p:cNvPr id="2050" name="Picture 2" descr="Image result for suez canal">
            <a:extLst>
              <a:ext uri="{FF2B5EF4-FFF2-40B4-BE49-F238E27FC236}">
                <a16:creationId xmlns:a16="http://schemas.microsoft.com/office/drawing/2014/main" id="{589BD8C9-4908-4E3F-AE59-6016C148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4" y="2563904"/>
            <a:ext cx="5723768" cy="35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4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1DC3-C4CD-4808-9193-34DCCF82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9302-7342-4F65-B62D-72AD01EFC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60" y="2588617"/>
            <a:ext cx="5557740" cy="3700972"/>
          </a:xfrm>
        </p:spPr>
        <p:txBody>
          <a:bodyPr/>
          <a:lstStyle/>
          <a:p>
            <a:r>
              <a:rPr lang="en-US" sz="3200" b="1" dirty="0"/>
              <a:t>1879 – take Algeria</a:t>
            </a:r>
          </a:p>
          <a:p>
            <a:r>
              <a:rPr lang="en-US" sz="3200" b="1" dirty="0"/>
              <a:t>1881 – gain Tunisia</a:t>
            </a:r>
          </a:p>
          <a:p>
            <a:r>
              <a:rPr lang="en-US" sz="3200" b="1" dirty="0"/>
              <a:t>1900 – control French West Africa</a:t>
            </a:r>
          </a:p>
          <a:p>
            <a:r>
              <a:rPr lang="en-US" sz="3200" b="1" dirty="0"/>
              <a:t>1912 – brings in Morocco </a:t>
            </a:r>
          </a:p>
          <a:p>
            <a:endParaRPr lang="en-US" dirty="0"/>
          </a:p>
        </p:txBody>
      </p:sp>
      <p:pic>
        <p:nvPicPr>
          <p:cNvPr id="3074" name="Picture 2" descr="Image result for french algeria">
            <a:extLst>
              <a:ext uri="{FF2B5EF4-FFF2-40B4-BE49-F238E27FC236}">
                <a16:creationId xmlns:a16="http://schemas.microsoft.com/office/drawing/2014/main" id="{F18AAAB1-181C-4BF5-90E9-38646E2C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40" y="2327319"/>
            <a:ext cx="5524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1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0C54-40F4-4D3B-98A2-F5C5FBF2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395"/>
            <a:ext cx="7729728" cy="1188720"/>
          </a:xfrm>
        </p:spPr>
        <p:txBody>
          <a:bodyPr/>
          <a:lstStyle/>
          <a:p>
            <a:r>
              <a:rPr lang="en-US" dirty="0"/>
              <a:t>Other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90FA-CFEA-4912-A2DC-EC24AE7D4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6255"/>
            <a:ext cx="5738972" cy="4040660"/>
          </a:xfrm>
        </p:spPr>
        <p:txBody>
          <a:bodyPr>
            <a:normAutofit/>
          </a:bodyPr>
          <a:lstStyle/>
          <a:p>
            <a:r>
              <a:rPr lang="en-US" sz="2800" b="1" dirty="0"/>
              <a:t>Germany claimed Togo, Cameroon, German Southwest Africa, &amp; German East Africa</a:t>
            </a:r>
          </a:p>
          <a:p>
            <a:r>
              <a:rPr lang="en-US" sz="2800" b="1" dirty="0"/>
              <a:t> Italy invaded Libya in 1911; had previously tried to take Ethiopia in 1896 but failed</a:t>
            </a:r>
          </a:p>
          <a:p>
            <a:r>
              <a:rPr lang="en-US" sz="2800" b="1" dirty="0"/>
              <a:t>Belgium gets the Congo</a:t>
            </a:r>
            <a:endParaRPr lang="en-US" sz="2000" b="1" dirty="0"/>
          </a:p>
        </p:txBody>
      </p:sp>
      <p:pic>
        <p:nvPicPr>
          <p:cNvPr id="4098" name="Picture 2" descr="Image result for belgian congo">
            <a:extLst>
              <a:ext uri="{FF2B5EF4-FFF2-40B4-BE49-F238E27FC236}">
                <a16:creationId xmlns:a16="http://schemas.microsoft.com/office/drawing/2014/main" id="{49A8710D-8B5D-4E01-A42A-DA20DB7F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72" y="1376760"/>
            <a:ext cx="36099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elgian congo">
            <a:extLst>
              <a:ext uri="{FF2B5EF4-FFF2-40B4-BE49-F238E27FC236}">
                <a16:creationId xmlns:a16="http://schemas.microsoft.com/office/drawing/2014/main" id="{06458C2C-B17D-4600-9B25-5347BFEC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36" y="3874230"/>
            <a:ext cx="3609975" cy="27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3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A0BC-48EF-4F2B-868D-A9A01556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861" y="87362"/>
            <a:ext cx="7729728" cy="1188720"/>
          </a:xfrm>
        </p:spPr>
        <p:txBody>
          <a:bodyPr/>
          <a:lstStyle/>
          <a:p>
            <a:r>
              <a:rPr lang="en-US" dirty="0"/>
              <a:t>The Berlin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731E-0914-4351-A520-6C200B3CC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4" y="1397178"/>
            <a:ext cx="8921578" cy="5460822"/>
          </a:xfrm>
        </p:spPr>
        <p:txBody>
          <a:bodyPr>
            <a:normAutofit fontScale="62500" lnSpcReduction="20000"/>
          </a:bodyPr>
          <a:lstStyle/>
          <a:p>
            <a:r>
              <a:rPr lang="en-US" sz="2300" b="1" dirty="0"/>
              <a:t>Takes place from 1884 to 1885</a:t>
            </a:r>
          </a:p>
          <a:p>
            <a:r>
              <a:rPr lang="en-US" sz="2300" b="1" dirty="0"/>
              <a:t> Purpose: to stop conflict before it started – Germany had begun launching expeditions that frightened Britain and France</a:t>
            </a:r>
          </a:p>
          <a:p>
            <a:r>
              <a:rPr lang="en-US" sz="2300" b="1" dirty="0"/>
              <a:t>14 countries took part</a:t>
            </a:r>
          </a:p>
          <a:p>
            <a:pPr lvl="1"/>
            <a:r>
              <a:rPr lang="en-US" sz="2300" b="1" dirty="0"/>
              <a:t>Austria-Hungary</a:t>
            </a:r>
          </a:p>
          <a:p>
            <a:pPr lvl="1"/>
            <a:r>
              <a:rPr lang="en-US" sz="2300" b="1" dirty="0"/>
              <a:t>Belgium</a:t>
            </a:r>
          </a:p>
          <a:p>
            <a:pPr lvl="1"/>
            <a:r>
              <a:rPr lang="en-US" sz="2300" b="1" dirty="0"/>
              <a:t>Denmark</a:t>
            </a:r>
          </a:p>
          <a:p>
            <a:pPr lvl="1"/>
            <a:r>
              <a:rPr lang="en-US" sz="2300" b="1" dirty="0"/>
              <a:t>France</a:t>
            </a:r>
          </a:p>
          <a:p>
            <a:pPr lvl="1"/>
            <a:r>
              <a:rPr lang="en-US" sz="2300" b="1" dirty="0"/>
              <a:t>Germany </a:t>
            </a:r>
          </a:p>
          <a:p>
            <a:pPr lvl="1"/>
            <a:r>
              <a:rPr lang="en-US" sz="2300" b="1" dirty="0"/>
              <a:t>Italy</a:t>
            </a:r>
          </a:p>
          <a:p>
            <a:pPr lvl="1"/>
            <a:r>
              <a:rPr lang="en-US" sz="2300" b="1" dirty="0"/>
              <a:t>Netherlands</a:t>
            </a:r>
          </a:p>
          <a:p>
            <a:pPr lvl="1"/>
            <a:r>
              <a:rPr lang="en-US" sz="2300" b="1" dirty="0"/>
              <a:t>Ottoman Empire</a:t>
            </a:r>
          </a:p>
          <a:p>
            <a:pPr lvl="1"/>
            <a:r>
              <a:rPr lang="en-US" sz="2300" b="1" dirty="0"/>
              <a:t>Russia</a:t>
            </a:r>
          </a:p>
          <a:p>
            <a:pPr lvl="1"/>
            <a:r>
              <a:rPr lang="en-US" sz="2300" b="1" dirty="0"/>
              <a:t>Portugal</a:t>
            </a:r>
          </a:p>
          <a:p>
            <a:pPr lvl="1"/>
            <a:r>
              <a:rPr lang="en-US" sz="2300" b="1" dirty="0"/>
              <a:t>Spain </a:t>
            </a:r>
          </a:p>
          <a:p>
            <a:pPr lvl="1"/>
            <a:r>
              <a:rPr lang="en-US" sz="2300" b="1" dirty="0"/>
              <a:t>Sweden</a:t>
            </a:r>
          </a:p>
          <a:p>
            <a:pPr lvl="1"/>
            <a:r>
              <a:rPr lang="en-US" sz="2300" b="1" dirty="0"/>
              <a:t>Britain</a:t>
            </a:r>
          </a:p>
          <a:p>
            <a:pPr lvl="1"/>
            <a:r>
              <a:rPr lang="en-US" sz="2300" b="1" dirty="0"/>
              <a:t>United States</a:t>
            </a:r>
          </a:p>
          <a:p>
            <a:endParaRPr lang="en-US" dirty="0"/>
          </a:p>
        </p:txBody>
      </p:sp>
      <p:pic>
        <p:nvPicPr>
          <p:cNvPr id="6148" name="Picture 4" descr="Image result for scramble for africa political cartoon">
            <a:extLst>
              <a:ext uri="{FF2B5EF4-FFF2-40B4-BE49-F238E27FC236}">
                <a16:creationId xmlns:a16="http://schemas.microsoft.com/office/drawing/2014/main" id="{921242A1-44E3-4B29-8B1F-4F1726C2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13" y="1985763"/>
            <a:ext cx="5844746" cy="46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2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C781-5AA7-40E5-A70C-9A2D5958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9719"/>
            <a:ext cx="7729728" cy="1188720"/>
          </a:xfrm>
        </p:spPr>
        <p:txBody>
          <a:bodyPr/>
          <a:lstStyle/>
          <a:p>
            <a:r>
              <a:rPr lang="en-US" dirty="0"/>
              <a:t>Results of the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47A3F-6650-4A32-885F-7700DA26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41" y="1495168"/>
            <a:ext cx="6023178" cy="5461685"/>
          </a:xfrm>
        </p:spPr>
        <p:txBody>
          <a:bodyPr>
            <a:normAutofit/>
          </a:bodyPr>
          <a:lstStyle/>
          <a:p>
            <a:r>
              <a:rPr lang="en-US" sz="2400" b="1" dirty="0"/>
              <a:t>Europe agreed to stop the slave trade throughout their perspective spheres</a:t>
            </a:r>
          </a:p>
          <a:p>
            <a:r>
              <a:rPr lang="en-US" sz="2400" b="1" dirty="0"/>
              <a:t>Freed trade through Congo Basin</a:t>
            </a:r>
          </a:p>
          <a:p>
            <a:r>
              <a:rPr lang="en-US" sz="2400" b="1" dirty="0"/>
              <a:t>Niger and Congo rivers were made free for ship traffic</a:t>
            </a:r>
          </a:p>
          <a:p>
            <a:r>
              <a:rPr lang="en-US" sz="2400" b="1" dirty="0"/>
              <a:t>Principle of Effective Occupation</a:t>
            </a:r>
          </a:p>
          <a:p>
            <a:r>
              <a:rPr lang="en-US" sz="2400" b="1" dirty="0"/>
              <a:t>Introduced spheres of influence</a:t>
            </a:r>
          </a:p>
          <a:p>
            <a:r>
              <a:rPr lang="en-US" sz="2400" b="1" dirty="0"/>
              <a:t>Had to notify other powers if you were going to colonize a new area</a:t>
            </a:r>
          </a:p>
        </p:txBody>
      </p:sp>
      <p:pic>
        <p:nvPicPr>
          <p:cNvPr id="5122" name="Picture 2" descr="Image result for map of colonial africa">
            <a:extLst>
              <a:ext uri="{FF2B5EF4-FFF2-40B4-BE49-F238E27FC236}">
                <a16:creationId xmlns:a16="http://schemas.microsoft.com/office/drawing/2014/main" id="{A64CD2AE-B336-4CA5-9EFA-D0D549BE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03" y="1495168"/>
            <a:ext cx="4808932" cy="50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7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720D-5588-4B9C-B676-D25A0CB8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3026"/>
            <a:ext cx="7729728" cy="1188720"/>
          </a:xfrm>
        </p:spPr>
        <p:txBody>
          <a:bodyPr/>
          <a:lstStyle/>
          <a:p>
            <a:r>
              <a:rPr lang="en-US" dirty="0"/>
              <a:t>Indirect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8337E-EB24-4FE3-8341-7C011B7E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28" y="1598384"/>
            <a:ext cx="5973412" cy="4940202"/>
          </a:xfrm>
        </p:spPr>
        <p:txBody>
          <a:bodyPr>
            <a:normAutofit/>
          </a:bodyPr>
          <a:lstStyle/>
          <a:p>
            <a:r>
              <a:rPr lang="en-US" sz="2400" b="1" dirty="0"/>
              <a:t>Most European nations ruled their colonies indirectly</a:t>
            </a:r>
          </a:p>
          <a:p>
            <a:r>
              <a:rPr lang="en-US" sz="2400" b="1" dirty="0"/>
              <a:t>They exerted influence and power over local rulers to maintain control</a:t>
            </a:r>
          </a:p>
          <a:p>
            <a:r>
              <a:rPr lang="en-US" sz="2400" b="1" dirty="0"/>
              <a:t>Happened for a few reasons</a:t>
            </a:r>
          </a:p>
          <a:p>
            <a:pPr lvl="1"/>
            <a:r>
              <a:rPr lang="en-US" sz="2000" b="1" dirty="0"/>
              <a:t>Cheaper to do this</a:t>
            </a:r>
          </a:p>
          <a:p>
            <a:pPr lvl="1"/>
            <a:r>
              <a:rPr lang="en-US" sz="2000" b="1" dirty="0"/>
              <a:t>Local rulers got to keep power</a:t>
            </a:r>
          </a:p>
          <a:p>
            <a:pPr lvl="1"/>
            <a:r>
              <a:rPr lang="en-US" sz="2000" b="1" dirty="0"/>
              <a:t>Elite class gained advantages</a:t>
            </a:r>
          </a:p>
          <a:p>
            <a:pPr lvl="1"/>
            <a:r>
              <a:rPr lang="en-US" sz="2000" b="1" dirty="0"/>
              <a:t>Alternative = resistance; never really went well </a:t>
            </a:r>
          </a:p>
        </p:txBody>
      </p:sp>
      <p:pic>
        <p:nvPicPr>
          <p:cNvPr id="1026" name="Picture 2" descr="Image result for indirect colonial rule">
            <a:extLst>
              <a:ext uri="{FF2B5EF4-FFF2-40B4-BE49-F238E27FC236}">
                <a16:creationId xmlns:a16="http://schemas.microsoft.com/office/drawing/2014/main" id="{C75A9A28-6210-4B56-86D5-121EA43D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77" y="1723644"/>
            <a:ext cx="4421511" cy="43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0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C4C6-8A70-47C5-B217-D5BA0505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402" y="200604"/>
            <a:ext cx="7729728" cy="1188720"/>
          </a:xfrm>
        </p:spPr>
        <p:txBody>
          <a:bodyPr/>
          <a:lstStyle/>
          <a:p>
            <a:r>
              <a:rPr lang="en-US" dirty="0"/>
              <a:t>The White man’s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5D6A-FDED-4FF5-A5E8-734DDAC2D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1578937"/>
            <a:ext cx="5649238" cy="3700126"/>
          </a:xfrm>
        </p:spPr>
        <p:txBody>
          <a:bodyPr>
            <a:normAutofit/>
          </a:bodyPr>
          <a:lstStyle/>
          <a:p>
            <a:r>
              <a:rPr lang="en-US" sz="2800" b="1" dirty="0"/>
              <a:t>White man has a moral obligation to rule non-white civilizations by encouraging their economic and social progress through colonization</a:t>
            </a:r>
          </a:p>
          <a:p>
            <a:r>
              <a:rPr lang="en-US" sz="2800" b="1" dirty="0"/>
              <a:t>Comes from a poem by Rudyard Kipling about the Philippine-American War</a:t>
            </a:r>
          </a:p>
        </p:txBody>
      </p:sp>
      <p:pic>
        <p:nvPicPr>
          <p:cNvPr id="2050" name="Picture 2" descr="Image result for the white man's burden">
            <a:extLst>
              <a:ext uri="{FF2B5EF4-FFF2-40B4-BE49-F238E27FC236}">
                <a16:creationId xmlns:a16="http://schemas.microsoft.com/office/drawing/2014/main" id="{E27D0E34-5EC1-4750-AE4F-E4F6F6DD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16" y="1744476"/>
            <a:ext cx="6405824" cy="44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842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1007</TotalTime>
  <Words>950</Words>
  <Application>Microsoft Office PowerPoint</Application>
  <PresentationFormat>Widescreen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Parcel</vt:lpstr>
      <vt:lpstr>The Age of Imperialism 1870-1914</vt:lpstr>
      <vt:lpstr>Pre-1800</vt:lpstr>
      <vt:lpstr>British Holdings</vt:lpstr>
      <vt:lpstr>French Holdings</vt:lpstr>
      <vt:lpstr>Other Holdings</vt:lpstr>
      <vt:lpstr>The Berlin Conference</vt:lpstr>
      <vt:lpstr>Results of the Conference</vt:lpstr>
      <vt:lpstr>Indirect Rule</vt:lpstr>
      <vt:lpstr>The White man’s Burden</vt:lpstr>
      <vt:lpstr>Effects of Imperialism</vt:lpstr>
      <vt:lpstr>British Rule in India</vt:lpstr>
      <vt:lpstr>Sepoy mutiny</vt:lpstr>
      <vt:lpstr>Effects of the Mutiny </vt:lpstr>
      <vt:lpstr>British Colonial Rule: Structure, benefits, &amp; costs </vt:lpstr>
      <vt:lpstr>Indian Nationalism</vt:lpstr>
      <vt:lpstr>Gandhi </vt:lpstr>
      <vt:lpstr>Nation building in Latin America</vt:lpstr>
      <vt:lpstr>Revolt in Mexico</vt:lpstr>
      <vt:lpstr>South America</vt:lpstr>
      <vt:lpstr>Central America</vt:lpstr>
      <vt:lpstr>Nation building</vt:lpstr>
      <vt:lpstr>Antonio Lopez de Santa anna</vt:lpstr>
      <vt:lpstr>Revolution in Mexico</vt:lpstr>
      <vt:lpstr>U.S. &amp; Latin America</vt:lpstr>
      <vt:lpstr>Theodore Roosevelt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IMperialism</dc:title>
  <dc:creator>Ryan Ferrin</dc:creator>
  <cp:lastModifiedBy>Jim Schneider</cp:lastModifiedBy>
  <cp:revision>20</cp:revision>
  <dcterms:created xsi:type="dcterms:W3CDTF">2018-02-04T21:49:02Z</dcterms:created>
  <dcterms:modified xsi:type="dcterms:W3CDTF">2018-02-07T17:21:31Z</dcterms:modified>
</cp:coreProperties>
</file>